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1136" r:id="rId2"/>
    <p:sldId id="427" r:id="rId3"/>
    <p:sldId id="1140" r:id="rId4"/>
    <p:sldId id="1151" r:id="rId5"/>
    <p:sldId id="1152" r:id="rId6"/>
    <p:sldId id="1153" r:id="rId7"/>
    <p:sldId id="1154" r:id="rId8"/>
    <p:sldId id="1155" r:id="rId9"/>
    <p:sldId id="1156" r:id="rId10"/>
    <p:sldId id="1141" r:id="rId11"/>
    <p:sldId id="1157" r:id="rId12"/>
    <p:sldId id="1175" r:id="rId13"/>
    <p:sldId id="1142" r:id="rId14"/>
    <p:sldId id="1143" r:id="rId15"/>
    <p:sldId id="1144" r:id="rId16"/>
    <p:sldId id="1145" r:id="rId17"/>
    <p:sldId id="1146" r:id="rId18"/>
    <p:sldId id="1147" r:id="rId19"/>
    <p:sldId id="1148" r:id="rId20"/>
    <p:sldId id="1149" r:id="rId21"/>
    <p:sldId id="1150" r:id="rId22"/>
    <p:sldId id="1158" r:id="rId23"/>
    <p:sldId id="1160" r:id="rId24"/>
    <p:sldId id="1161" r:id="rId25"/>
    <p:sldId id="1162" r:id="rId26"/>
    <p:sldId id="1163" r:id="rId27"/>
    <p:sldId id="1174" r:id="rId28"/>
    <p:sldId id="1171" r:id="rId29"/>
    <p:sldId id="1165" r:id="rId30"/>
    <p:sldId id="1167" r:id="rId31"/>
    <p:sldId id="1169" r:id="rId32"/>
    <p:sldId id="1168" r:id="rId33"/>
    <p:sldId id="1170" r:id="rId34"/>
    <p:sldId id="1172" r:id="rId35"/>
    <p:sldId id="113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s, Andrea" initials="BA" lastIdx="21" clrIdx="0">
    <p:extLst>
      <p:ext uri="{19B8F6BF-5375-455C-9EA6-DF929625EA0E}">
        <p15:presenceInfo xmlns:p15="http://schemas.microsoft.com/office/powerpoint/2012/main" userId="S::aburns@lionsclubs.org::a9d9e45e-56e8-4c87-b4e0-b1ceb4907a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240"/>
    <a:srgbClr val="00338D"/>
    <a:srgbClr val="407CCA"/>
    <a:srgbClr val="EBB700"/>
    <a:srgbClr val="55565A"/>
    <a:srgbClr val="7A2682"/>
    <a:srgbClr val="FF5C35"/>
    <a:srgbClr val="00AC69"/>
    <a:srgbClr val="B3B2B1"/>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2" autoAdjust="0"/>
    <p:restoredTop sz="65238"/>
  </p:normalViewPr>
  <p:slideViewPr>
    <p:cSldViewPr snapToGrid="0" snapToObjects="1">
      <p:cViewPr varScale="1">
        <p:scale>
          <a:sx n="75" d="100"/>
          <a:sy n="75" d="100"/>
        </p:scale>
        <p:origin x="2394" y="66"/>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149" d="100"/>
          <a:sy n="149" d="100"/>
        </p:scale>
        <p:origin x="540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C50FC-F9F0-994C-8ED5-9766C18DAC95}" type="datetimeFigureOut">
              <a:rPr lang="en-US" smtClean="0"/>
              <a:t>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8A34-01B5-8B47-8788-985DCB17BFD7}" type="slidenum">
              <a:rPr lang="en-US" smtClean="0"/>
              <a:t>‹#›</a:t>
            </a:fld>
            <a:endParaRPr lang="en-US"/>
          </a:p>
        </p:txBody>
      </p:sp>
    </p:spTree>
    <p:extLst>
      <p:ext uri="{BB962C8B-B14F-4D97-AF65-F5344CB8AC3E}">
        <p14:creationId xmlns:p14="http://schemas.microsoft.com/office/powerpoint/2010/main" val="296343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MyLion is one platform</a:t>
            </a:r>
            <a:r>
              <a:rPr lang="en-US" baseline="0" dirty="0"/>
              <a:t> that you can use on your desktop computer, laptop, tablet, mobile phone, or any device with a web browser.  You can download the MyLion application on your mobile device for free, or login to MyLion from any web browser.</a:t>
            </a:r>
          </a:p>
          <a:p>
            <a:endParaRPr lang="en-US" baseline="0" dirty="0"/>
          </a:p>
          <a:p>
            <a:r>
              <a:rPr lang="en-US" baseline="0" dirty="0"/>
              <a:t>MyLion helps us connect and serve.  With MyLion you can:</a:t>
            </a:r>
          </a:p>
          <a:p>
            <a:pPr marL="171450" indent="-171450">
              <a:buFont typeface="Arial" panose="020B0604020202020204" pitchFamily="34" charset="0"/>
              <a:buChar char="•"/>
            </a:pPr>
            <a:r>
              <a:rPr lang="en-US" baseline="0" dirty="0"/>
              <a:t>Plan upcoming service activities and take advantage of service planning resources related to all of our global causes</a:t>
            </a:r>
          </a:p>
          <a:p>
            <a:pPr marL="171450" indent="-171450">
              <a:buFont typeface="Arial" panose="020B0604020202020204" pitchFamily="34" charset="0"/>
              <a:buChar char="•"/>
            </a:pPr>
            <a:r>
              <a:rPr lang="en-US" baseline="0" dirty="0"/>
              <a:t>Quickly report your service activities if you are an officer</a:t>
            </a:r>
          </a:p>
          <a:p>
            <a:pPr marL="171450" indent="-171450">
              <a:buFont typeface="Arial" panose="020B0604020202020204" pitchFamily="34" charset="0"/>
              <a:buChar char="•"/>
            </a:pPr>
            <a:r>
              <a:rPr lang="en-US" baseline="0" dirty="0"/>
              <a:t>Send messages to other MyLion users</a:t>
            </a:r>
          </a:p>
          <a:p>
            <a:pPr marL="171450" indent="-171450">
              <a:buFont typeface="Arial" panose="020B0604020202020204" pitchFamily="34" charset="0"/>
              <a:buChar char="•"/>
            </a:pPr>
            <a:r>
              <a:rPr lang="en-US" baseline="0" dirty="0"/>
              <a:t>Explore local and global service data</a:t>
            </a:r>
          </a:p>
          <a:p>
            <a:pPr marL="171450" indent="-171450">
              <a:buFont typeface="Arial" panose="020B0604020202020204" pitchFamily="34" charset="0"/>
              <a:buChar char="•"/>
            </a:pPr>
            <a:r>
              <a:rPr lang="en-US" baseline="0" dirty="0"/>
              <a:t>Much, much more</a:t>
            </a:r>
          </a:p>
          <a:p>
            <a:endParaRPr lang="en-US" dirty="0"/>
          </a:p>
        </p:txBody>
      </p:sp>
      <p:sp>
        <p:nvSpPr>
          <p:cNvPr id="4" name="Slide Number Placeholder 3"/>
          <p:cNvSpPr>
            <a:spLocks noGrp="1"/>
          </p:cNvSpPr>
          <p:nvPr>
            <p:ph type="sldNum" sz="quarter" idx="10"/>
          </p:nvPr>
        </p:nvSpPr>
        <p:spPr/>
        <p:txBody>
          <a:bodyPr/>
          <a:lstStyle/>
          <a:p>
            <a:fld id="{2EC16868-9BE2-4B90-A899-79CA97E21669}" type="slidenum">
              <a:rPr lang="en-US" smtClean="0"/>
              <a:t>2</a:t>
            </a:fld>
            <a:endParaRPr lang="en-US"/>
          </a:p>
        </p:txBody>
      </p:sp>
    </p:spTree>
    <p:extLst>
      <p:ext uri="{BB962C8B-B14F-4D97-AF65-F5344CB8AC3E}">
        <p14:creationId xmlns:p14="http://schemas.microsoft.com/office/powerpoint/2010/main" val="4070023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We will now walk through the old way of reporting a service activity.</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11</a:t>
            </a:fld>
            <a:endParaRPr lang="en-US"/>
          </a:p>
        </p:txBody>
      </p:sp>
    </p:spTree>
    <p:extLst>
      <p:ext uri="{BB962C8B-B14F-4D97-AF65-F5344CB8AC3E}">
        <p14:creationId xmlns:p14="http://schemas.microsoft.com/office/powerpoint/2010/main" val="280566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Select </a:t>
            </a:r>
            <a:r>
              <a:rPr lang="en-US" sz="1200" kern="1200" dirty="0" err="1">
                <a:solidFill>
                  <a:schemeClr val="tx1"/>
                </a:solidFill>
                <a:effectLst/>
                <a:latin typeface="+mn-lt"/>
                <a:ea typeface="+mn-ea"/>
                <a:cs typeface="+mn-cs"/>
              </a:rPr>
              <a:t>MyLion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12</a:t>
            </a:fld>
            <a:endParaRPr lang="en-US"/>
          </a:p>
        </p:txBody>
      </p:sp>
    </p:spTree>
    <p:extLst>
      <p:ext uri="{BB962C8B-B14F-4D97-AF65-F5344CB8AC3E}">
        <p14:creationId xmlns:p14="http://schemas.microsoft.com/office/powerpoint/2010/main" val="1649164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Select the </a:t>
            </a:r>
            <a:r>
              <a:rPr lang="en-US" sz="1200" kern="1200" dirty="0" smtClean="0">
                <a:solidFill>
                  <a:schemeClr val="tx1"/>
                </a:solidFill>
                <a:effectLst/>
                <a:latin typeface="+mn-lt"/>
                <a:ea typeface="+mn-ea"/>
                <a:cs typeface="+mn-cs"/>
              </a:rPr>
              <a:t>“Report Past Activity” </a:t>
            </a:r>
            <a:r>
              <a:rPr lang="en-US" sz="1200" kern="1200" dirty="0">
                <a:solidFill>
                  <a:schemeClr val="tx1"/>
                </a:solidFill>
                <a:effectLst/>
                <a:latin typeface="+mn-lt"/>
                <a:ea typeface="+mn-ea"/>
                <a:cs typeface="+mn-cs"/>
              </a:rPr>
              <a:t>option at the top of the page</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510894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Click “create past activity to report” </a:t>
            </a:r>
          </a:p>
          <a:p>
            <a:r>
              <a:rPr lang="en-US" sz="1200" kern="1200" dirty="0">
                <a:solidFill>
                  <a:schemeClr val="tx1"/>
                </a:solidFill>
                <a:effectLst/>
                <a:latin typeface="+mn-lt"/>
                <a:ea typeface="+mn-ea"/>
                <a:cs typeface="+mn-cs"/>
              </a:rPr>
              <a:t>(Must be a reporting officer)</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12992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 Select activity type  (B) Click continue</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15</a:t>
            </a:fld>
            <a:endParaRPr lang="en-US"/>
          </a:p>
        </p:txBody>
      </p:sp>
    </p:spTree>
    <p:extLst>
      <p:ext uri="{BB962C8B-B14F-4D97-AF65-F5344CB8AC3E}">
        <p14:creationId xmlns:p14="http://schemas.microsoft.com/office/powerpoint/2010/main" val="1203938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 (A) Select </a:t>
            </a:r>
            <a:r>
              <a:rPr lang="en-US" sz="1200" kern="1200" dirty="0" smtClean="0">
                <a:solidFill>
                  <a:schemeClr val="tx1"/>
                </a:solidFill>
                <a:effectLst/>
                <a:latin typeface="+mn-lt"/>
                <a:ea typeface="+mn-ea"/>
                <a:cs typeface="+mn-cs"/>
              </a:rPr>
              <a:t>Cause (B</a:t>
            </a:r>
            <a:r>
              <a:rPr lang="en-US" sz="1200" kern="1200" dirty="0">
                <a:solidFill>
                  <a:schemeClr val="tx1"/>
                </a:solidFill>
                <a:effectLst/>
                <a:latin typeface="+mn-lt"/>
                <a:ea typeface="+mn-ea"/>
                <a:cs typeface="+mn-cs"/>
              </a:rPr>
              <a:t>) Click continue</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a:p>
        </p:txBody>
      </p:sp>
    </p:spTree>
    <p:extLst>
      <p:ext uri="{BB962C8B-B14F-4D97-AF65-F5344CB8AC3E}">
        <p14:creationId xmlns:p14="http://schemas.microsoft.com/office/powerpoint/2010/main" val="2306781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 Choose a project </a:t>
            </a:r>
            <a:r>
              <a:rPr lang="en-US" sz="1200" kern="1200" dirty="0" smtClean="0">
                <a:solidFill>
                  <a:schemeClr val="tx1"/>
                </a:solidFill>
                <a:effectLst/>
                <a:latin typeface="+mn-lt"/>
                <a:ea typeface="+mn-ea"/>
                <a:cs typeface="+mn-cs"/>
              </a:rPr>
              <a:t>that </a:t>
            </a:r>
            <a:r>
              <a:rPr lang="en-US" sz="1200" kern="1200" dirty="0">
                <a:solidFill>
                  <a:schemeClr val="tx1"/>
                </a:solidFill>
                <a:effectLst/>
                <a:latin typeface="+mn-lt"/>
                <a:ea typeface="+mn-ea"/>
                <a:cs typeface="+mn-cs"/>
              </a:rPr>
              <a:t>applies or choose other (B) Click continue</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17</a:t>
            </a:fld>
            <a:endParaRPr lang="en-US"/>
          </a:p>
        </p:txBody>
      </p:sp>
    </p:spTree>
    <p:extLst>
      <p:ext uri="{BB962C8B-B14F-4D97-AF65-F5344CB8AC3E}">
        <p14:creationId xmlns:p14="http://schemas.microsoft.com/office/powerpoint/2010/main" val="3909819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 Fill in your activity </a:t>
            </a:r>
            <a:r>
              <a:rPr lang="en-US" sz="1200" kern="1200" dirty="0" smtClean="0">
                <a:solidFill>
                  <a:schemeClr val="tx1"/>
                </a:solidFill>
                <a:effectLst/>
                <a:latin typeface="+mn-lt"/>
                <a:ea typeface="+mn-ea"/>
                <a:cs typeface="+mn-cs"/>
              </a:rPr>
              <a:t>details (must be a date range in the past) </a:t>
            </a:r>
            <a:r>
              <a:rPr lang="en-US" sz="1200" kern="1200" dirty="0">
                <a:solidFill>
                  <a:schemeClr val="tx1"/>
                </a:solidFill>
                <a:effectLst/>
                <a:latin typeface="+mn-lt"/>
                <a:ea typeface="+mn-ea"/>
                <a:cs typeface="+mn-cs"/>
              </a:rPr>
              <a:t>(B) Select your privacy settings  (C) Upload an image (D) Click continue</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a:p>
        </p:txBody>
      </p:sp>
    </p:spTree>
    <p:extLst>
      <p:ext uri="{BB962C8B-B14F-4D97-AF65-F5344CB8AC3E}">
        <p14:creationId xmlns:p14="http://schemas.microsoft.com/office/powerpoint/2010/main" val="3921023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8. </a:t>
            </a:r>
            <a:r>
              <a:rPr lang="en-US" sz="1200" kern="1200" dirty="0">
                <a:solidFill>
                  <a:schemeClr val="tx1"/>
                </a:solidFill>
                <a:effectLst/>
                <a:latin typeface="+mn-lt"/>
                <a:ea typeface="+mn-ea"/>
                <a:cs typeface="+mn-cs"/>
              </a:rPr>
              <a:t>(A) Share the impact of your activity by filling in the </a:t>
            </a:r>
            <a:r>
              <a:rPr lang="en-US" sz="1200" kern="1200" dirty="0" smtClean="0">
                <a:solidFill>
                  <a:schemeClr val="tx1"/>
                </a:solidFill>
                <a:effectLst/>
                <a:latin typeface="+mn-lt"/>
                <a:ea typeface="+mn-ea"/>
                <a:cs typeface="+mn-cs"/>
              </a:rPr>
              <a:t>required </a:t>
            </a:r>
            <a:r>
              <a:rPr lang="en-US" sz="1200" kern="1200" dirty="0">
                <a:solidFill>
                  <a:schemeClr val="tx1"/>
                </a:solidFill>
                <a:effectLst/>
                <a:latin typeface="+mn-lt"/>
                <a:ea typeface="+mn-ea"/>
                <a:cs typeface="+mn-cs"/>
              </a:rPr>
              <a:t>fields (B) Click continue</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a:p>
        </p:txBody>
      </p:sp>
    </p:spTree>
    <p:extLst>
      <p:ext uri="{BB962C8B-B14F-4D97-AF65-F5344CB8AC3E}">
        <p14:creationId xmlns:p14="http://schemas.microsoft.com/office/powerpoint/2010/main" val="2451367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9. </a:t>
            </a:r>
            <a:r>
              <a:rPr lang="en-US" sz="1200" kern="1200" dirty="0">
                <a:solidFill>
                  <a:schemeClr val="tx1"/>
                </a:solidFill>
                <a:effectLst/>
                <a:latin typeface="+mn-lt"/>
                <a:ea typeface="+mn-ea"/>
                <a:cs typeface="+mn-cs"/>
              </a:rPr>
              <a:t>(A) Review the details of your activity (B) Click “report”</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20</a:t>
            </a:fld>
            <a:endParaRPr lang="en-US"/>
          </a:p>
        </p:txBody>
      </p:sp>
    </p:spTree>
    <p:extLst>
      <p:ext uri="{BB962C8B-B14F-4D97-AF65-F5344CB8AC3E}">
        <p14:creationId xmlns:p14="http://schemas.microsoft.com/office/powerpoint/2010/main" val="34105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If you haven’t already created an account, you must first register. We will walk through the process now.</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1381136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10. </a:t>
            </a:r>
            <a:r>
              <a:rPr lang="en-US" sz="1200" kern="1200" dirty="0">
                <a:solidFill>
                  <a:schemeClr val="tx1"/>
                </a:solidFill>
                <a:effectLst/>
                <a:latin typeface="+mn-lt"/>
                <a:ea typeface="+mn-ea"/>
                <a:cs typeface="+mn-cs"/>
              </a:rPr>
              <a:t>Click “submit” on the pop-up, and you’re done!</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21</a:t>
            </a:fld>
            <a:endParaRPr lang="en-US"/>
          </a:p>
        </p:txBody>
      </p:sp>
    </p:spTree>
    <p:extLst>
      <p:ext uri="{BB962C8B-B14F-4D97-AF65-F5344CB8AC3E}">
        <p14:creationId xmlns:p14="http://schemas.microsoft.com/office/powerpoint/2010/main" val="291122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22</a:t>
            </a:fld>
            <a:endParaRPr lang="en-US"/>
          </a:p>
        </p:txBody>
      </p:sp>
    </p:spTree>
    <p:extLst>
      <p:ext uri="{BB962C8B-B14F-4D97-AF65-F5344CB8AC3E}">
        <p14:creationId xmlns:p14="http://schemas.microsoft.com/office/powerpoint/2010/main" val="2965517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Select the </a:t>
            </a:r>
            <a:r>
              <a:rPr lang="en-US" sz="1200" kern="1200" dirty="0" smtClean="0">
                <a:solidFill>
                  <a:schemeClr val="tx1"/>
                </a:solidFill>
                <a:effectLst/>
                <a:latin typeface="+mn-lt"/>
                <a:ea typeface="+mn-ea"/>
                <a:cs typeface="+mn-cs"/>
              </a:rPr>
              <a:t>“Report Past Activity” </a:t>
            </a:r>
            <a:r>
              <a:rPr lang="en-US" sz="1200" kern="1200" dirty="0">
                <a:solidFill>
                  <a:schemeClr val="tx1"/>
                </a:solidFill>
                <a:effectLst/>
                <a:latin typeface="+mn-lt"/>
                <a:ea typeface="+mn-ea"/>
                <a:cs typeface="+mn-cs"/>
              </a:rPr>
              <a:t>option at the top of the </a:t>
            </a:r>
            <a:r>
              <a:rPr lang="en-US" sz="1200" kern="1200" dirty="0" smtClean="0">
                <a:solidFill>
                  <a:schemeClr val="tx1"/>
                </a:solidFill>
                <a:effectLst/>
                <a:latin typeface="+mn-lt"/>
                <a:ea typeface="+mn-ea"/>
                <a:cs typeface="+mn-cs"/>
              </a:rPr>
              <a:t>page</a:t>
            </a:r>
          </a:p>
          <a:p>
            <a:r>
              <a:rPr lang="en-US" sz="1200" kern="1200" dirty="0" smtClean="0">
                <a:solidFill>
                  <a:schemeClr val="tx1"/>
                </a:solidFill>
                <a:effectLst/>
                <a:latin typeface="+mn-lt"/>
                <a:ea typeface="+mn-ea"/>
                <a:cs typeface="+mn-cs"/>
              </a:rPr>
              <a:t>    **Note it is</a:t>
            </a:r>
            <a:r>
              <a:rPr lang="en-US" sz="1200" kern="1200" baseline="0" dirty="0" smtClean="0">
                <a:solidFill>
                  <a:schemeClr val="tx1"/>
                </a:solidFill>
                <a:effectLst/>
                <a:latin typeface="+mn-lt"/>
                <a:ea typeface="+mn-ea"/>
                <a:cs typeface="+mn-cs"/>
              </a:rPr>
              <a:t> now listed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in the menu</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23</a:t>
            </a:fld>
            <a:endParaRPr lang="en-US"/>
          </a:p>
        </p:txBody>
      </p:sp>
    </p:spTree>
    <p:extLst>
      <p:ext uri="{BB962C8B-B14F-4D97-AF65-F5344CB8AC3E}">
        <p14:creationId xmlns:p14="http://schemas.microsoft.com/office/powerpoint/2010/main" val="2515184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Select the </a:t>
            </a:r>
            <a:r>
              <a:rPr lang="en-US" sz="1200" kern="1200" dirty="0" smtClean="0">
                <a:solidFill>
                  <a:schemeClr val="tx1"/>
                </a:solidFill>
                <a:effectLst/>
                <a:latin typeface="+mn-lt"/>
                <a:ea typeface="+mn-ea"/>
                <a:cs typeface="+mn-cs"/>
              </a:rPr>
              <a:t>Report + button</a:t>
            </a:r>
          </a:p>
          <a:p>
            <a:r>
              <a:rPr lang="en-US" sz="1200" kern="1200" dirty="0" smtClean="0">
                <a:solidFill>
                  <a:schemeClr val="tx1"/>
                </a:solidFill>
                <a:effectLst/>
                <a:latin typeface="+mn-lt"/>
                <a:ea typeface="+mn-ea"/>
                <a:cs typeface="+mn-cs"/>
              </a:rPr>
              <a:t>    **Must be a reporting officer to see this button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24</a:t>
            </a:fld>
            <a:endParaRPr lang="en-US"/>
          </a:p>
        </p:txBody>
      </p:sp>
    </p:spTree>
    <p:extLst>
      <p:ext uri="{BB962C8B-B14F-4D97-AF65-F5344CB8AC3E}">
        <p14:creationId xmlns:p14="http://schemas.microsoft.com/office/powerpoint/2010/main" val="266948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 Complete </a:t>
            </a:r>
            <a:r>
              <a:rPr lang="en-US" sz="1200" kern="1200" dirty="0" smtClean="0">
                <a:solidFill>
                  <a:schemeClr val="tx1"/>
                </a:solidFill>
                <a:effectLst/>
                <a:latin typeface="+mn-lt"/>
                <a:ea typeface="+mn-ea"/>
                <a:cs typeface="+mn-cs"/>
              </a:rPr>
              <a:t>the sections of the form</a:t>
            </a:r>
          </a:p>
          <a:p>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Fields with red boxes are required to save your work</a:t>
            </a:r>
          </a:p>
          <a:p>
            <a:r>
              <a:rPr lang="en-US" sz="1200" kern="1200" baseline="0" dirty="0" smtClean="0">
                <a:solidFill>
                  <a:schemeClr val="tx1"/>
                </a:solidFill>
                <a:effectLst/>
                <a:latin typeface="+mn-lt"/>
                <a:ea typeface="+mn-ea"/>
                <a:cs typeface="+mn-cs"/>
              </a:rPr>
              <a:t>    -- Fields with red asterisks are required to report the activity to LCI</a:t>
            </a:r>
          </a:p>
          <a:p>
            <a:r>
              <a:rPr lang="en-US" sz="1200" kern="1200" dirty="0" smtClean="0">
                <a:solidFill>
                  <a:schemeClr val="tx1"/>
                </a:solidFill>
                <a:effectLst/>
                <a:latin typeface="+mn-lt"/>
                <a:ea typeface="+mn-ea"/>
                <a:cs typeface="+mn-cs"/>
              </a:rPr>
              <a:t>    (B)</a:t>
            </a:r>
            <a:r>
              <a:rPr lang="en-US" sz="1200" kern="1200" baseline="0" dirty="0" smtClean="0">
                <a:solidFill>
                  <a:schemeClr val="tx1"/>
                </a:solidFill>
                <a:effectLst/>
                <a:latin typeface="+mn-lt"/>
                <a:ea typeface="+mn-ea"/>
                <a:cs typeface="+mn-cs"/>
              </a:rPr>
              <a:t> Select Report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25</a:t>
            </a:fld>
            <a:endParaRPr lang="en-US"/>
          </a:p>
        </p:txBody>
      </p:sp>
    </p:spTree>
    <p:extLst>
      <p:ext uri="{BB962C8B-B14F-4D97-AF65-F5344CB8AC3E}">
        <p14:creationId xmlns:p14="http://schemas.microsoft.com/office/powerpoint/2010/main" val="1024150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Ok</a:t>
            </a: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26</a:t>
            </a:fld>
            <a:endParaRPr lang="en-US"/>
          </a:p>
        </p:txBody>
      </p:sp>
    </p:spTree>
    <p:extLst>
      <p:ext uri="{BB962C8B-B14F-4D97-AF65-F5344CB8AC3E}">
        <p14:creationId xmlns:p14="http://schemas.microsoft.com/office/powerpoint/2010/main" val="647615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(A) From</a:t>
            </a:r>
            <a:r>
              <a:rPr lang="en-US" sz="1200" kern="1200" baseline="0" dirty="0" smtClean="0">
                <a:solidFill>
                  <a:schemeClr val="tx1"/>
                </a:solidFill>
                <a:effectLst/>
                <a:latin typeface="+mn-lt"/>
                <a:ea typeface="+mn-ea"/>
                <a:cs typeface="+mn-cs"/>
              </a:rPr>
              <a:t> within MyLion, select the App Selection feature in the top left corner of the page.  (B) Select Learn from the application menu</a:t>
            </a:r>
          </a:p>
          <a:p>
            <a:endParaRPr lang="en-US" dirty="0" smtClean="0"/>
          </a:p>
          <a:p>
            <a:r>
              <a:rPr lang="en-US" dirty="0" smtClean="0"/>
              <a:t>**Note: Selecting</a:t>
            </a:r>
            <a:r>
              <a:rPr lang="en-US" baseline="0" dirty="0" smtClean="0"/>
              <a:t> the ‘Home’ option from the application menu will bring you to the Account page where you can also select Learn.</a:t>
            </a:r>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27</a:t>
            </a:fld>
            <a:endParaRPr lang="en-US"/>
          </a:p>
        </p:txBody>
      </p:sp>
    </p:spTree>
    <p:extLst>
      <p:ext uri="{BB962C8B-B14F-4D97-AF65-F5344CB8AC3E}">
        <p14:creationId xmlns:p14="http://schemas.microsoft.com/office/powerpoint/2010/main" val="2412778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smtClean="0">
                <a:solidFill>
                  <a:schemeClr val="tx1"/>
                </a:solidFill>
                <a:effectLst/>
                <a:latin typeface="+mn-lt"/>
                <a:ea typeface="+mn-ea"/>
                <a:cs typeface="+mn-cs"/>
              </a:rPr>
              <a:t>(C)   If you selected Home from the App Selector, you will return to your account page. Select Learn.</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28</a:t>
            </a:fld>
            <a:endParaRPr lang="en-US"/>
          </a:p>
        </p:txBody>
      </p:sp>
    </p:spTree>
    <p:extLst>
      <p:ext uri="{BB962C8B-B14F-4D97-AF65-F5344CB8AC3E}">
        <p14:creationId xmlns:p14="http://schemas.microsoft.com/office/powerpoint/2010/main" val="4122156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16868-9BE2-4B90-A899-79CA97E21669}" type="slidenum">
              <a:rPr lang="en-US" smtClean="0"/>
              <a:t>29</a:t>
            </a:fld>
            <a:endParaRPr lang="en-US"/>
          </a:p>
        </p:txBody>
      </p:sp>
    </p:spTree>
    <p:extLst>
      <p:ext uri="{BB962C8B-B14F-4D97-AF65-F5344CB8AC3E}">
        <p14:creationId xmlns:p14="http://schemas.microsoft.com/office/powerpoint/2010/main" val="4067708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solidFill>
                  <a:schemeClr val="tx1"/>
                </a:solidFill>
              </a:rPr>
              <a:t>NOTE: This slide and</a:t>
            </a:r>
            <a:r>
              <a:rPr lang="en-US" sz="1400" b="1" baseline="0" dirty="0" smtClean="0">
                <a:solidFill>
                  <a:schemeClr val="tx1"/>
                </a:solidFill>
              </a:rPr>
              <a:t> the following screen shots are from the TEST site for Learn and contains sample test data. </a:t>
            </a:r>
            <a:endParaRPr lang="en-US" sz="1400" b="1" dirty="0" smtClean="0">
              <a:solidFill>
                <a:schemeClr val="tx1"/>
              </a:solidFill>
            </a:endParaRPr>
          </a:p>
          <a:p>
            <a:r>
              <a:rPr lang="en-US" dirty="0" smtClean="0"/>
              <a:t>Learn is</a:t>
            </a:r>
            <a:r>
              <a:rPr lang="en-US" baseline="0" dirty="0" smtClean="0"/>
              <a:t> a</a:t>
            </a:r>
            <a:r>
              <a:rPr lang="en-US" dirty="0" smtClean="0"/>
              <a:t>ccessible</a:t>
            </a:r>
            <a:r>
              <a:rPr lang="en-US" baseline="0" dirty="0" smtClean="0"/>
              <a:t> to all Lions &amp; Leos</a:t>
            </a:r>
            <a:endParaRPr lang="en-US" dirty="0" smtClean="0"/>
          </a:p>
          <a:p>
            <a:endParaRPr lang="en-US" dirty="0" smtClean="0"/>
          </a:p>
          <a:p>
            <a:r>
              <a:rPr lang="en-US" dirty="0" smtClean="0"/>
              <a:t>This</a:t>
            </a:r>
            <a:r>
              <a:rPr lang="en-US" baseline="0" dirty="0" smtClean="0"/>
              <a:t> is a screen shot of the current Learn landing page.  There are three sections:</a:t>
            </a:r>
          </a:p>
          <a:p>
            <a:endParaRPr lang="en-US" baseline="0" dirty="0" smtClean="0"/>
          </a:p>
          <a:p>
            <a:r>
              <a:rPr lang="en-US" baseline="0" dirty="0" smtClean="0"/>
              <a:t>Online Training – a direct link to the upgraded Lions Learning Center (LLC)</a:t>
            </a:r>
          </a:p>
          <a:p>
            <a:r>
              <a:rPr lang="en-US" baseline="0" dirty="0" smtClean="0"/>
              <a:t>Institute Training – (phase 2 – for now… a link to our lionsclubs.org site where interested Lions or Leos may search for more information on LCI-directed institutes</a:t>
            </a:r>
          </a:p>
          <a:p>
            <a:r>
              <a:rPr lang="en-US" baseline="0" dirty="0" smtClean="0"/>
              <a:t>Local Training – locally organized training that is shared by the GAT-GLT MD and/or district coordinator.  Clicking on “Go” will </a:t>
            </a:r>
            <a:r>
              <a:rPr lang="en-US" baseline="0" dirty="0" smtClean="0"/>
              <a:t>land on the </a:t>
            </a:r>
            <a:r>
              <a:rPr lang="en-US" baseline="0" dirty="0" smtClean="0"/>
              <a:t>Local Training page in Learn where Lions and Leos may see the complete published calendar of local training as shared by their MD and/or district coordinator</a:t>
            </a:r>
            <a:r>
              <a:rPr lang="en-US" baseline="0" dirty="0" smtClean="0"/>
              <a:t>.</a:t>
            </a:r>
          </a:p>
          <a:p>
            <a:endParaRPr lang="en-US" baseline="0" dirty="0" smtClean="0"/>
          </a:p>
          <a:p>
            <a:r>
              <a:rPr lang="en-US" baseline="0" dirty="0" smtClean="0"/>
              <a:t>1. Select Go for Local Training</a:t>
            </a:r>
            <a:endParaRPr lang="en-US" baseline="0" dirty="0" smtClean="0"/>
          </a:p>
          <a:p>
            <a:pPr marL="228600" indent="-228600">
              <a:buAutoNum type="arabicPeriod"/>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30</a:t>
            </a:fld>
            <a:endParaRPr lang="en-US"/>
          </a:p>
        </p:txBody>
      </p:sp>
    </p:spTree>
    <p:extLst>
      <p:ext uri="{BB962C8B-B14F-4D97-AF65-F5344CB8AC3E}">
        <p14:creationId xmlns:p14="http://schemas.microsoft.com/office/powerpoint/2010/main" val="252987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1. On lionsclubs.org, click on the </a:t>
            </a:r>
            <a:r>
              <a:rPr lang="en-US" sz="1200" kern="1200" baseline="0" dirty="0" smtClean="0">
                <a:solidFill>
                  <a:schemeClr val="tx1"/>
                </a:solidFill>
                <a:effectLst/>
                <a:latin typeface="+mn-lt"/>
                <a:ea typeface="+mn-ea"/>
                <a:cs typeface="+mn-cs"/>
              </a:rPr>
              <a:t>MEMBER LOGIN </a:t>
            </a:r>
            <a:r>
              <a:rPr lang="en-US" sz="1200" kern="1200" baseline="0" dirty="0">
                <a:solidFill>
                  <a:schemeClr val="tx1"/>
                </a:solidFill>
                <a:effectLst/>
                <a:latin typeface="+mn-lt"/>
                <a:ea typeface="+mn-ea"/>
                <a:cs typeface="+mn-cs"/>
              </a:rPr>
              <a:t>text in the top right-hand corner</a:t>
            </a:r>
          </a:p>
        </p:txBody>
      </p:sp>
      <p:sp>
        <p:nvSpPr>
          <p:cNvPr id="4" name="Slide Number Placeholder 3"/>
          <p:cNvSpPr>
            <a:spLocks noGrp="1"/>
          </p:cNvSpPr>
          <p:nvPr>
            <p:ph type="sldNum" sz="quarter" idx="5"/>
          </p:nvPr>
        </p:nvSpPr>
        <p:spPr/>
        <p:txBody>
          <a:bodyPr/>
          <a:lstStyle/>
          <a:p>
            <a:fld id="{65F38A34-01B5-8B47-8788-985DCB17BFD7}" type="slidenum">
              <a:rPr lang="en-US" smtClean="0"/>
              <a:t>4</a:t>
            </a:fld>
            <a:endParaRPr lang="en-US"/>
          </a:p>
        </p:txBody>
      </p:sp>
    </p:spTree>
    <p:extLst>
      <p:ext uri="{BB962C8B-B14F-4D97-AF65-F5344CB8AC3E}">
        <p14:creationId xmlns:p14="http://schemas.microsoft.com/office/powerpoint/2010/main" val="3015380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t>
            </a:r>
            <a:r>
              <a:rPr lang="en-US" baseline="0" dirty="0" smtClean="0"/>
              <a:t>is an example of what a Lion or Leo might see when they access the Local Training page. Training that was submitted and published by their MD and/or district coordinator is future dated, would appear here. </a:t>
            </a:r>
          </a:p>
          <a:p>
            <a:endParaRPr lang="en-US" baseline="0" dirty="0" smtClean="0"/>
          </a:p>
          <a:p>
            <a:r>
              <a:rPr lang="en-US" baseline="0" dirty="0" smtClean="0"/>
              <a:t>2. Select a tile (Lions </a:t>
            </a:r>
            <a:r>
              <a:rPr lang="en-US" baseline="0" dirty="0" smtClean="0"/>
              <a:t>or Leos may click on any of these tiles to obtain more information about any </a:t>
            </a:r>
            <a:r>
              <a:rPr lang="en-US" baseline="0" dirty="0" smtClean="0"/>
              <a:t>training)</a:t>
            </a:r>
            <a:endParaRPr lang="en-US" dirty="0" smtClean="0"/>
          </a:p>
          <a:p>
            <a:pPr marL="0" indent="0">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31</a:t>
            </a:fld>
            <a:endParaRPr lang="en-US"/>
          </a:p>
        </p:txBody>
      </p:sp>
    </p:spTree>
    <p:extLst>
      <p:ext uri="{BB962C8B-B14F-4D97-AF65-F5344CB8AC3E}">
        <p14:creationId xmlns:p14="http://schemas.microsoft.com/office/powerpoint/2010/main" val="3611538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 Training is only </a:t>
            </a:r>
            <a:r>
              <a:rPr lang="en-US" dirty="0" smtClean="0"/>
              <a:t>open to a GLT </a:t>
            </a:r>
            <a:r>
              <a:rPr lang="en-US" dirty="0" smtClean="0"/>
              <a:t>D or MD coordinator.</a:t>
            </a:r>
            <a:r>
              <a:rPr lang="en-US" baseline="0" dirty="0" smtClean="0"/>
              <a:t> </a:t>
            </a:r>
            <a:endParaRPr lang="en-US" baseline="0" dirty="0" smtClean="0"/>
          </a:p>
          <a:p>
            <a:r>
              <a:rPr lang="en-US" dirty="0" smtClean="0"/>
              <a:t>This is </a:t>
            </a:r>
            <a:r>
              <a:rPr lang="en-US" dirty="0" smtClean="0"/>
              <a:t>an </a:t>
            </a:r>
            <a:r>
              <a:rPr lang="en-US" dirty="0" smtClean="0"/>
              <a:t>extra section for the GAT-GLT</a:t>
            </a:r>
            <a:r>
              <a:rPr lang="en-US" baseline="0" dirty="0" smtClean="0"/>
              <a:t> MD and district </a:t>
            </a:r>
            <a:r>
              <a:rPr lang="en-US" baseline="0" dirty="0" smtClean="0"/>
              <a:t>coordinators so can share </a:t>
            </a:r>
            <a:r>
              <a:rPr lang="en-US" baseline="0" dirty="0" smtClean="0"/>
              <a:t>and report training. </a:t>
            </a:r>
          </a:p>
          <a:p>
            <a:endParaRPr lang="en-US" baseline="0" dirty="0" smtClean="0"/>
          </a:p>
          <a:p>
            <a:r>
              <a:rPr lang="en-US" baseline="0" dirty="0" smtClean="0"/>
              <a:t>3. (A) Select Manage Training  </a:t>
            </a:r>
            <a:endParaRPr lang="en-US" baseline="0" dirty="0" smtClean="0"/>
          </a:p>
          <a:p>
            <a:endParaRPr lang="en-US" baseline="0" dirty="0" smtClean="0"/>
          </a:p>
          <a:p>
            <a:r>
              <a:rPr lang="en-US" baseline="0" dirty="0" smtClean="0"/>
              <a:t>    (B) Select Add Training to add future trainings. </a:t>
            </a:r>
            <a:endParaRPr lang="en-US" baseline="0" dirty="0" smtClean="0"/>
          </a:p>
          <a:p>
            <a:endParaRPr lang="en-US" baseline="0" dirty="0" smtClean="0"/>
          </a:p>
          <a:p>
            <a:r>
              <a:rPr lang="en-US" baseline="0" dirty="0" smtClean="0"/>
              <a:t>    (C) Select Edit to update saved (as </a:t>
            </a:r>
            <a:r>
              <a:rPr lang="en-US" baseline="0" dirty="0" smtClean="0"/>
              <a:t>a Draft or Published) </a:t>
            </a:r>
            <a:r>
              <a:rPr lang="en-US" baseline="0" dirty="0" smtClean="0"/>
              <a:t>trainings or cancel trainings. </a:t>
            </a:r>
            <a:endParaRPr lang="en-US" dirty="0" smtClean="0"/>
          </a:p>
          <a:p>
            <a:pPr marL="0" indent="0">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32</a:t>
            </a:fld>
            <a:endParaRPr lang="en-US"/>
          </a:p>
        </p:txBody>
      </p:sp>
    </p:spTree>
    <p:extLst>
      <p:ext uri="{BB962C8B-B14F-4D97-AF65-F5344CB8AC3E}">
        <p14:creationId xmlns:p14="http://schemas.microsoft.com/office/powerpoint/2010/main" val="3019335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4. (A) Enter the information about the course   (B)  Select Publish</a:t>
            </a:r>
          </a:p>
          <a:p>
            <a:pPr marL="0" indent="0">
              <a:buNone/>
            </a:pPr>
            <a:endParaRPr lang="en-US" baseline="0" dirty="0" smtClean="0"/>
          </a:p>
          <a:p>
            <a:pPr marL="0" indent="0">
              <a:buNone/>
            </a:pPr>
            <a:r>
              <a:rPr lang="en-US" baseline="0" dirty="0" smtClean="0"/>
              <a:t>This </a:t>
            </a:r>
            <a:r>
              <a:rPr lang="en-US" dirty="0" smtClean="0"/>
              <a:t>information</a:t>
            </a:r>
            <a:r>
              <a:rPr lang="en-US" baseline="0" dirty="0" smtClean="0"/>
              <a:t> is viewable by a Lion or Leo if they clicked on a Training tile.  </a:t>
            </a:r>
          </a:p>
          <a:p>
            <a:endParaRPr lang="en-US" baseline="0" dirty="0" smtClean="0"/>
          </a:p>
          <a:p>
            <a:r>
              <a:rPr lang="en-US" baseline="0" dirty="0" smtClean="0"/>
              <a:t>***Note: GAT – GLT Coordinator Section: Each </a:t>
            </a:r>
            <a:r>
              <a:rPr lang="en-US" baseline="0" dirty="0" smtClean="0"/>
              <a:t>GAT-GLT coordinator has the ability to edit and delete any coordinator information (except MD or district number).  If a GAT-GLT coordinator chooses to not share their contact information, a standard message would direct Lions and Leos to “contact your local GAT-GLT coordinator for more information.” </a:t>
            </a:r>
            <a:endParaRPr lang="en-US" dirty="0" smtClean="0"/>
          </a:p>
          <a:p>
            <a:pPr marL="0" indent="0">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33</a:t>
            </a:fld>
            <a:endParaRPr lang="en-US"/>
          </a:p>
        </p:txBody>
      </p:sp>
    </p:spTree>
    <p:extLst>
      <p:ext uri="{BB962C8B-B14F-4D97-AF65-F5344CB8AC3E}">
        <p14:creationId xmlns:p14="http://schemas.microsoft.com/office/powerpoint/2010/main" val="297810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 Select</a:t>
            </a:r>
            <a:r>
              <a:rPr lang="en-US" baseline="0" dirty="0" smtClean="0"/>
              <a:t> </a:t>
            </a:r>
            <a:r>
              <a:rPr lang="en-US" dirty="0" smtClean="0"/>
              <a:t>Past Training  (B)</a:t>
            </a:r>
            <a:r>
              <a:rPr lang="en-US" baseline="0" dirty="0" smtClean="0"/>
              <a:t> Select Report</a:t>
            </a:r>
            <a:endParaRPr lang="en-US" dirty="0" smtClean="0"/>
          </a:p>
          <a:p>
            <a:r>
              <a:rPr lang="en-US" dirty="0" smtClean="0"/>
              <a:t>The </a:t>
            </a:r>
            <a:r>
              <a:rPr lang="en-US" dirty="0" smtClean="0"/>
              <a:t>GAT-GLT coordinator</a:t>
            </a:r>
            <a:r>
              <a:rPr lang="en-US" baseline="0" dirty="0" smtClean="0"/>
              <a:t> will report on the completed </a:t>
            </a:r>
            <a:r>
              <a:rPr lang="en-US" baseline="0" dirty="0" smtClean="0"/>
              <a:t>training. The coordinator </a:t>
            </a:r>
            <a:r>
              <a:rPr lang="en-US" baseline="0" dirty="0" smtClean="0"/>
              <a:t>will enter faculty and participant names.  Once all names are entered, the training will be officially marked as complete.  Once a training is complete, no further edits may be made.</a:t>
            </a:r>
          </a:p>
          <a:p>
            <a:endParaRPr lang="en-US" baseline="0" dirty="0" smtClean="0"/>
          </a:p>
          <a:p>
            <a:r>
              <a:rPr lang="en-US" baseline="0" dirty="0" smtClean="0"/>
              <a:t>This section is completely private. The GAT-GLT coordinator who submitted the faculty and participant information will be the only members able to view what was submitted on this page. Select staff will have admin rights to support the GAT-GLT coordinators and will have access to correct any errors. </a:t>
            </a:r>
          </a:p>
          <a:p>
            <a:endParaRPr lang="en-US" baseline="0" dirty="0" smtClean="0"/>
          </a:p>
          <a:p>
            <a:pPr marL="0" indent="0">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34</a:t>
            </a:fld>
            <a:endParaRPr lang="en-US"/>
          </a:p>
        </p:txBody>
      </p:sp>
    </p:spTree>
    <p:extLst>
      <p:ext uri="{BB962C8B-B14F-4D97-AF65-F5344CB8AC3E}">
        <p14:creationId xmlns:p14="http://schemas.microsoft.com/office/powerpoint/2010/main" val="1750445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35</a:t>
            </a:fld>
            <a:endParaRPr lang="en-US"/>
          </a:p>
        </p:txBody>
      </p:sp>
    </p:spTree>
    <p:extLst>
      <p:ext uri="{BB962C8B-B14F-4D97-AF65-F5344CB8AC3E}">
        <p14:creationId xmlns:p14="http://schemas.microsoft.com/office/powerpoint/2010/main" val="4032490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smtClean="0">
                <a:solidFill>
                  <a:schemeClr val="tx1"/>
                </a:solidFill>
                <a:effectLst/>
                <a:latin typeface="+mn-lt"/>
                <a:ea typeface="+mn-ea"/>
                <a:cs typeface="+mn-cs"/>
              </a:rPr>
              <a:t>2. Select </a:t>
            </a:r>
            <a:r>
              <a:rPr lang="en-US" sz="1200" kern="1200" baseline="0" dirty="0" smtClean="0">
                <a:solidFill>
                  <a:schemeClr val="tx1"/>
                </a:solidFill>
                <a:effectLst/>
                <a:latin typeface="+mn-lt"/>
                <a:ea typeface="+mn-ea"/>
                <a:cs typeface="+mn-cs"/>
              </a:rPr>
              <a:t>Register</a:t>
            </a:r>
          </a:p>
        </p:txBody>
      </p:sp>
      <p:sp>
        <p:nvSpPr>
          <p:cNvPr id="4" name="Slide Number Placeholder 3"/>
          <p:cNvSpPr>
            <a:spLocks noGrp="1"/>
          </p:cNvSpPr>
          <p:nvPr>
            <p:ph type="sldNum" sz="quarter" idx="5"/>
          </p:nvPr>
        </p:nvSpPr>
        <p:spPr/>
        <p:txBody>
          <a:bodyPr/>
          <a:lstStyle/>
          <a:p>
            <a:fld id="{65F38A34-01B5-8B47-8788-985DCB17BFD7}" type="slidenum">
              <a:rPr lang="en-US" smtClean="0"/>
              <a:t>5</a:t>
            </a:fld>
            <a:endParaRPr lang="en-US"/>
          </a:p>
        </p:txBody>
      </p:sp>
    </p:spTree>
    <p:extLst>
      <p:ext uri="{BB962C8B-B14F-4D97-AF65-F5344CB8AC3E}">
        <p14:creationId xmlns:p14="http://schemas.microsoft.com/office/powerpoint/2010/main" val="391260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smtClean="0">
                <a:solidFill>
                  <a:schemeClr val="tx1"/>
                </a:solidFill>
                <a:effectLst/>
                <a:latin typeface="+mn-lt"/>
                <a:ea typeface="+mn-ea"/>
                <a:cs typeface="+mn-cs"/>
              </a:rPr>
              <a:t>3. </a:t>
            </a:r>
            <a:r>
              <a:rPr lang="en-US" sz="1200" kern="1200" baseline="0" dirty="0" smtClean="0">
                <a:solidFill>
                  <a:schemeClr val="tx1"/>
                </a:solidFill>
                <a:effectLst/>
                <a:latin typeface="+mn-lt"/>
                <a:ea typeface="+mn-ea"/>
                <a:cs typeface="+mn-cs"/>
              </a:rPr>
              <a:t>You will be asked if you have already created an account via the mobile app. Select No.</a:t>
            </a:r>
          </a:p>
        </p:txBody>
      </p:sp>
      <p:sp>
        <p:nvSpPr>
          <p:cNvPr id="4" name="Slide Number Placeholder 3"/>
          <p:cNvSpPr>
            <a:spLocks noGrp="1"/>
          </p:cNvSpPr>
          <p:nvPr>
            <p:ph type="sldNum" sz="quarter" idx="5"/>
          </p:nvPr>
        </p:nvSpPr>
        <p:spPr/>
        <p:txBody>
          <a:bodyPr/>
          <a:lstStyle/>
          <a:p>
            <a:fld id="{65F38A34-01B5-8B47-8788-985DCB17BFD7}" type="slidenum">
              <a:rPr lang="en-US" smtClean="0"/>
              <a:t>6</a:t>
            </a:fld>
            <a:endParaRPr lang="en-US"/>
          </a:p>
        </p:txBody>
      </p:sp>
    </p:spTree>
    <p:extLst>
      <p:ext uri="{BB962C8B-B14F-4D97-AF65-F5344CB8AC3E}">
        <p14:creationId xmlns:p14="http://schemas.microsoft.com/office/powerpoint/2010/main" val="1210886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smtClean="0">
                <a:solidFill>
                  <a:schemeClr val="tx1"/>
                </a:solidFill>
                <a:effectLst/>
                <a:latin typeface="+mn-lt"/>
                <a:ea typeface="+mn-ea"/>
                <a:cs typeface="+mn-cs"/>
              </a:rPr>
              <a:t>4.  </a:t>
            </a:r>
            <a:r>
              <a:rPr lang="en-US" sz="1200" kern="1200" baseline="0" dirty="0" smtClean="0">
                <a:solidFill>
                  <a:schemeClr val="tx1"/>
                </a:solidFill>
                <a:effectLst/>
                <a:latin typeface="+mn-lt"/>
                <a:ea typeface="+mn-ea"/>
                <a:cs typeface="+mn-cs"/>
              </a:rPr>
              <a:t>(A) Enter the required information to create your account.</a:t>
            </a:r>
          </a:p>
          <a:p>
            <a:pPr marL="0" indent="0">
              <a:buNone/>
            </a:pPr>
            <a:r>
              <a:rPr lang="en-US" sz="1200" kern="1200" baseline="0" dirty="0" smtClean="0">
                <a:solidFill>
                  <a:schemeClr val="tx1"/>
                </a:solidFill>
                <a:effectLst/>
                <a:latin typeface="+mn-lt"/>
                <a:ea typeface="+mn-ea"/>
                <a:cs typeface="+mn-cs"/>
              </a:rPr>
              <a:t>           -- You must know your Member ID</a:t>
            </a:r>
          </a:p>
          <a:p>
            <a:pPr marL="0" indent="0">
              <a:buNone/>
            </a:pPr>
            <a:r>
              <a:rPr lang="en-US" sz="1200" kern="1200" baseline="0" dirty="0" smtClean="0">
                <a:solidFill>
                  <a:schemeClr val="tx1"/>
                </a:solidFill>
                <a:effectLst/>
                <a:latin typeface="+mn-lt"/>
                <a:ea typeface="+mn-ea"/>
                <a:cs typeface="+mn-cs"/>
              </a:rPr>
              <a:t>           -- Enter your date of birth (it does not need to match our system)</a:t>
            </a:r>
          </a:p>
          <a:p>
            <a:pPr marL="0" indent="0">
              <a:buNone/>
            </a:pPr>
            <a:r>
              <a:rPr lang="en-US" sz="1200" kern="1200" baseline="0" dirty="0" smtClean="0">
                <a:solidFill>
                  <a:schemeClr val="tx1"/>
                </a:solidFill>
                <a:effectLst/>
                <a:latin typeface="+mn-lt"/>
                <a:ea typeface="+mn-ea"/>
                <a:cs typeface="+mn-cs"/>
              </a:rPr>
              <a:t>           -- Select either your Email Address or Mobile Number as Your Lion Account user name. </a:t>
            </a:r>
          </a:p>
          <a:p>
            <a:pPr marL="0" indent="0">
              <a:buNone/>
            </a:pPr>
            <a:r>
              <a:rPr lang="en-US" sz="1200" kern="1200" baseline="0" dirty="0" smtClean="0">
                <a:solidFill>
                  <a:schemeClr val="tx1"/>
                </a:solidFill>
                <a:effectLst/>
                <a:latin typeface="+mn-lt"/>
                <a:ea typeface="+mn-ea"/>
                <a:cs typeface="+mn-cs"/>
              </a:rPr>
              <a:t>               (this must match our system)</a:t>
            </a:r>
          </a:p>
          <a:p>
            <a:pPr marL="0" indent="0">
              <a:buNone/>
            </a:pPr>
            <a:r>
              <a:rPr lang="en-US" sz="1200" kern="1200" baseline="0" dirty="0" smtClean="0">
                <a:solidFill>
                  <a:schemeClr val="tx1"/>
                </a:solidFill>
                <a:effectLst/>
                <a:latin typeface="+mn-lt"/>
                <a:ea typeface="+mn-ea"/>
                <a:cs typeface="+mn-cs"/>
              </a:rPr>
              <a:t>           -- Type in a Password</a:t>
            </a:r>
          </a:p>
          <a:p>
            <a:pPr marL="0" indent="0">
              <a:buNone/>
            </a:pPr>
            <a:r>
              <a:rPr lang="en-US" sz="1200" kern="1200" baseline="0" dirty="0" smtClean="0">
                <a:solidFill>
                  <a:schemeClr val="tx1"/>
                </a:solidFill>
                <a:effectLst/>
                <a:latin typeface="+mn-lt"/>
                <a:ea typeface="+mn-ea"/>
                <a:cs typeface="+mn-cs"/>
              </a:rPr>
              <a:t>           -- Select the boxes that you have read the Privacy Policy and Terms of Use.</a:t>
            </a:r>
          </a:p>
          <a:p>
            <a:pPr marL="0" indent="0">
              <a:buNone/>
            </a:pPr>
            <a:r>
              <a:rPr lang="en-US" sz="1200" kern="1200" baseline="0" dirty="0" smtClean="0">
                <a:solidFill>
                  <a:schemeClr val="tx1"/>
                </a:solidFill>
                <a:effectLst/>
                <a:latin typeface="+mn-lt"/>
                <a:ea typeface="+mn-ea"/>
                <a:cs typeface="+mn-cs"/>
              </a:rPr>
              <a:t>     (B) Select Continue</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52846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smtClean="0">
                <a:solidFill>
                  <a:schemeClr val="tx1"/>
                </a:solidFill>
                <a:effectLst/>
                <a:latin typeface="+mn-lt"/>
                <a:ea typeface="+mn-ea"/>
                <a:cs typeface="+mn-cs"/>
              </a:rPr>
              <a:t>5.  </a:t>
            </a:r>
            <a:r>
              <a:rPr lang="en-US" sz="1200" kern="1200" baseline="0" dirty="0" smtClean="0">
                <a:solidFill>
                  <a:schemeClr val="tx1"/>
                </a:solidFill>
                <a:effectLst/>
                <a:latin typeface="+mn-lt"/>
                <a:ea typeface="+mn-ea"/>
                <a:cs typeface="+mn-cs"/>
              </a:rPr>
              <a:t>(A) Retrieve the code that was sent to your email or mobile phone and enter the code  (B) Select Continue</a:t>
            </a:r>
          </a:p>
        </p:txBody>
      </p:sp>
      <p:sp>
        <p:nvSpPr>
          <p:cNvPr id="4" name="Slide Number Placeholder 3"/>
          <p:cNvSpPr>
            <a:spLocks noGrp="1"/>
          </p:cNvSpPr>
          <p:nvPr>
            <p:ph type="sldNum" sz="quarter" idx="5"/>
          </p:nvPr>
        </p:nvSpPr>
        <p:spPr/>
        <p:txBody>
          <a:bodyPr/>
          <a:lstStyle/>
          <a:p>
            <a:fld id="{65F38A34-01B5-8B47-8788-985DCB17BFD7}" type="slidenum">
              <a:rPr lang="en-US" smtClean="0"/>
              <a:t>8</a:t>
            </a:fld>
            <a:endParaRPr lang="en-US"/>
          </a:p>
        </p:txBody>
      </p:sp>
    </p:spTree>
    <p:extLst>
      <p:ext uri="{BB962C8B-B14F-4D97-AF65-F5344CB8AC3E}">
        <p14:creationId xmlns:p14="http://schemas.microsoft.com/office/powerpoint/2010/main" val="769757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smtClean="0">
                <a:solidFill>
                  <a:schemeClr val="tx1"/>
                </a:solidFill>
                <a:effectLst/>
                <a:latin typeface="+mn-lt"/>
                <a:ea typeface="+mn-ea"/>
                <a:cs typeface="+mn-cs"/>
              </a:rPr>
              <a:t>6.  </a:t>
            </a:r>
            <a:r>
              <a:rPr lang="en-US" sz="1200" kern="1200" baseline="0" dirty="0" smtClean="0">
                <a:solidFill>
                  <a:schemeClr val="tx1"/>
                </a:solidFill>
                <a:effectLst/>
                <a:latin typeface="+mn-lt"/>
                <a:ea typeface="+mn-ea"/>
                <a:cs typeface="+mn-cs"/>
              </a:rPr>
              <a:t>(A) Complete the login process by entering either the email address or mobile number used during registration and the </a:t>
            </a:r>
            <a:r>
              <a:rPr lang="en-US" sz="1200" kern="1200" baseline="0" dirty="0" smtClean="0">
                <a:solidFill>
                  <a:schemeClr val="tx1"/>
                </a:solidFill>
                <a:effectLst/>
                <a:latin typeface="+mn-lt"/>
                <a:ea typeface="+mn-ea"/>
                <a:cs typeface="+mn-cs"/>
              </a:rPr>
              <a:t>password you created   </a:t>
            </a:r>
            <a:r>
              <a:rPr lang="en-US" sz="1200" kern="1200" baseline="0" dirty="0" smtClean="0">
                <a:solidFill>
                  <a:schemeClr val="tx1"/>
                </a:solidFill>
                <a:effectLst/>
                <a:latin typeface="+mn-lt"/>
                <a:ea typeface="+mn-ea"/>
                <a:cs typeface="+mn-cs"/>
              </a:rPr>
              <a:t>(B) Select Continue</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225879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logged in, you will land on your</a:t>
            </a:r>
            <a:r>
              <a:rPr lang="en-US" sz="1200" kern="1200" baseline="0" dirty="0" smtClean="0">
                <a:solidFill>
                  <a:schemeClr val="tx1"/>
                </a:solidFill>
                <a:effectLst/>
                <a:latin typeface="+mn-lt"/>
                <a:ea typeface="+mn-ea"/>
                <a:cs typeface="+mn-cs"/>
              </a:rPr>
              <a:t> account page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10</a:t>
            </a:fld>
            <a:endParaRPr lang="en-US"/>
          </a:p>
        </p:txBody>
      </p:sp>
    </p:spTree>
    <p:extLst>
      <p:ext uri="{BB962C8B-B14F-4D97-AF65-F5344CB8AC3E}">
        <p14:creationId xmlns:p14="http://schemas.microsoft.com/office/powerpoint/2010/main" val="2019092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le Only">
    <p:bg>
      <p:bgPr>
        <a:solidFill>
          <a:schemeClr val="bg1"/>
        </a:solidFill>
        <a:effectLst/>
      </p:bgPr>
    </p:bg>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bg1"/>
                </a:solidFill>
              </a:rPr>
              <a:pPr algn="r" eaLnBrk="0" hangingPunct="0">
                <a:spcBef>
                  <a:spcPct val="50000"/>
                </a:spcBef>
                <a:defRPr/>
              </a:pPr>
              <a:t>‹#›</a:t>
            </a:fld>
            <a:endParaRPr lang="en-US" sz="1000" dirty="0">
              <a:solidFill>
                <a:schemeClr val="bg1"/>
              </a:solidFill>
            </a:endParaRPr>
          </a:p>
        </p:txBody>
      </p:sp>
    </p:spTree>
    <p:extLst>
      <p:ext uri="{BB962C8B-B14F-4D97-AF65-F5344CB8AC3E}">
        <p14:creationId xmlns:p14="http://schemas.microsoft.com/office/powerpoint/2010/main" val="36627521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1749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73308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67B8E816-F442-6745-8A91-EC9718C5F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pic>
        <p:nvPicPr>
          <p:cNvPr id="3" name="Picture 2">
            <a:extLst>
              <a:ext uri="{FF2B5EF4-FFF2-40B4-BE49-F238E27FC236}">
                <a16:creationId xmlns:a16="http://schemas.microsoft.com/office/drawing/2014/main" id="{E4A74247-337E-FE44-8B71-4FCBD540E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654" y="689550"/>
            <a:ext cx="4375979" cy="1276327"/>
          </a:xfrm>
          <a:prstGeom prst="rect">
            <a:avLst/>
          </a:prstGeom>
        </p:spPr>
      </p:pic>
      <p:sp>
        <p:nvSpPr>
          <p:cNvPr id="4" name="Gold Bar">
            <a:extLst>
              <a:ext uri="{FF2B5EF4-FFF2-40B4-BE49-F238E27FC236}">
                <a16:creationId xmlns:a16="http://schemas.microsoft.com/office/drawing/2014/main" id="{351BA8FA-5813-8542-ABC9-5AFBBE013E38}"/>
              </a:ext>
            </a:extLst>
          </p:cNvPr>
          <p:cNvSpPr/>
          <p:nvPr/>
        </p:nvSpPr>
        <p:spPr>
          <a:xfrm>
            <a:off x="3485321" y="3143626"/>
            <a:ext cx="5290626" cy="121382"/>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fontAlgn="base">
              <a:spcBef>
                <a:spcPct val="0"/>
              </a:spcBef>
              <a:spcAft>
                <a:spcPct val="0"/>
              </a:spcAft>
            </a:pPr>
            <a:endParaRPr lang="en-US">
              <a:solidFill>
                <a:prstClr val="white"/>
              </a:solidFill>
            </a:endParaRPr>
          </a:p>
        </p:txBody>
      </p:sp>
      <p:sp>
        <p:nvSpPr>
          <p:cNvPr id="5" name="Text Placeholder 20">
            <a:extLst>
              <a:ext uri="{FF2B5EF4-FFF2-40B4-BE49-F238E27FC236}">
                <a16:creationId xmlns:a16="http://schemas.microsoft.com/office/drawing/2014/main" id="{2B8E5019-80B2-C74D-A34C-16448E9287AA}"/>
              </a:ext>
            </a:extLst>
          </p:cNvPr>
          <p:cNvSpPr txBox="1">
            <a:spLocks/>
          </p:cNvSpPr>
          <p:nvPr/>
        </p:nvSpPr>
        <p:spPr>
          <a:xfrm>
            <a:off x="2413910" y="1815796"/>
            <a:ext cx="8157931" cy="937194"/>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4800" dirty="0" smtClean="0"/>
              <a:t>Report and celebrate service</a:t>
            </a:r>
            <a:endParaRPr lang="en-US" sz="4800" dirty="0"/>
          </a:p>
        </p:txBody>
      </p:sp>
      <p:pic>
        <p:nvPicPr>
          <p:cNvPr id="6" name="Picture 5">
            <a:extLst>
              <a:ext uri="{FF2B5EF4-FFF2-40B4-BE49-F238E27FC236}">
                <a16:creationId xmlns:a16="http://schemas.microsoft.com/office/drawing/2014/main" id="{7F6A05A1-2041-A442-ADBA-13CFB82E3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60" y="6146914"/>
            <a:ext cx="3042079" cy="511752"/>
          </a:xfrm>
          <a:prstGeom prst="rect">
            <a:avLst/>
          </a:prstGeom>
        </p:spPr>
      </p:pic>
      <p:sp>
        <p:nvSpPr>
          <p:cNvPr id="8" name="Text Placeholder 20">
            <a:extLst>
              <a:ext uri="{FF2B5EF4-FFF2-40B4-BE49-F238E27FC236}">
                <a16:creationId xmlns:a16="http://schemas.microsoft.com/office/drawing/2014/main" id="{2B8E5019-80B2-C74D-A34C-16448E9287AA}"/>
              </a:ext>
            </a:extLst>
          </p:cNvPr>
          <p:cNvSpPr txBox="1">
            <a:spLocks/>
          </p:cNvSpPr>
          <p:nvPr/>
        </p:nvSpPr>
        <p:spPr>
          <a:xfrm>
            <a:off x="3630181" y="3516788"/>
            <a:ext cx="5287731" cy="1223462"/>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8000" dirty="0" smtClean="0"/>
              <a:t>LEARN</a:t>
            </a:r>
            <a:endParaRPr lang="en-US" sz="8000" dirty="0"/>
          </a:p>
        </p:txBody>
      </p:sp>
      <p:sp>
        <p:nvSpPr>
          <p:cNvPr id="9" name="Text Placeholder 20">
            <a:extLst>
              <a:ext uri="{FF2B5EF4-FFF2-40B4-BE49-F238E27FC236}">
                <a16:creationId xmlns:a16="http://schemas.microsoft.com/office/drawing/2014/main" id="{2B8E5019-80B2-C74D-A34C-16448E9287AA}"/>
              </a:ext>
            </a:extLst>
          </p:cNvPr>
          <p:cNvSpPr txBox="1">
            <a:spLocks/>
          </p:cNvSpPr>
          <p:nvPr/>
        </p:nvSpPr>
        <p:spPr>
          <a:xfrm>
            <a:off x="2381677" y="4795200"/>
            <a:ext cx="8157931" cy="937194"/>
          </a:xfrm>
          <a:prstGeom prst="rect">
            <a:avLst/>
          </a:prstGeom>
        </p:spPr>
        <p:txBody>
          <a:bodyPr anchor="t"/>
          <a:lstStyle>
            <a:lvl1pPr marL="0" indent="0" algn="l" rtl="0" eaLnBrk="1" fontAlgn="base" hangingPunct="1">
              <a:spcBef>
                <a:spcPct val="20000"/>
              </a:spcBef>
              <a:spcAft>
                <a:spcPct val="0"/>
              </a:spcAft>
              <a:buFont typeface="Arial" pitchFamily="34" charset="0"/>
              <a:buNone/>
              <a:defRPr sz="33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4800" dirty="0" smtClean="0"/>
              <a:t>Free Online Courses</a:t>
            </a:r>
            <a:endParaRPr lang="en-US" sz="4800" dirty="0"/>
          </a:p>
        </p:txBody>
      </p:sp>
    </p:spTree>
    <p:extLst>
      <p:ext uri="{BB962C8B-B14F-4D97-AF65-F5344CB8AC3E}">
        <p14:creationId xmlns:p14="http://schemas.microsoft.com/office/powerpoint/2010/main" val="3385280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1"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0" y="666492"/>
            <a:ext cx="12192000" cy="4907220"/>
          </a:xfrm>
          <a:prstGeom prst="rect">
            <a:avLst/>
          </a:prstGeom>
        </p:spPr>
      </p:pic>
    </p:spTree>
    <p:extLst>
      <p:ext uri="{BB962C8B-B14F-4D97-AF65-F5344CB8AC3E}">
        <p14:creationId xmlns:p14="http://schemas.microsoft.com/office/powerpoint/2010/main" val="1918102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2695575" y="2921336"/>
            <a:ext cx="6800850" cy="1508105"/>
          </a:xfrm>
          <a:prstGeom prst="rect">
            <a:avLst/>
          </a:prstGeom>
          <a:noFill/>
        </p:spPr>
        <p:txBody>
          <a:bodyPr wrap="square" rtlCol="0">
            <a:spAutoFit/>
          </a:bodyPr>
          <a:lstStyle/>
          <a:p>
            <a:pPr algn="ctr"/>
            <a:r>
              <a:rPr lang="en-US" sz="6000" b="1" dirty="0" smtClean="0">
                <a:solidFill>
                  <a:schemeClr val="bg1"/>
                </a:solidFill>
              </a:rPr>
              <a:t>REPORTING SERVICE</a:t>
            </a:r>
          </a:p>
          <a:p>
            <a:pPr algn="ctr"/>
            <a:r>
              <a:rPr lang="en-US" sz="3200" b="1" dirty="0" smtClean="0">
                <a:solidFill>
                  <a:schemeClr val="bg1"/>
                </a:solidFill>
              </a:rPr>
              <a:t>(Report the old way)</a:t>
            </a:r>
            <a:endParaRPr lang="en-US" sz="3200" b="1" dirty="0">
              <a:solidFill>
                <a:schemeClr val="bg1"/>
              </a:solidFill>
            </a:endParaRPr>
          </a:p>
        </p:txBody>
      </p:sp>
    </p:spTree>
    <p:extLst>
      <p:ext uri="{BB962C8B-B14F-4D97-AF65-F5344CB8AC3E}">
        <p14:creationId xmlns:p14="http://schemas.microsoft.com/office/powerpoint/2010/main" val="4054256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1"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0" y="666492"/>
            <a:ext cx="12192000" cy="4907220"/>
          </a:xfrm>
          <a:prstGeom prst="rect">
            <a:avLst/>
          </a:prstGeom>
        </p:spPr>
      </p:pic>
      <p:sp>
        <p:nvSpPr>
          <p:cNvPr id="6" name="Pentagon 5">
            <a:extLst>
              <a:ext uri="{FF2B5EF4-FFF2-40B4-BE49-F238E27FC236}">
                <a16:creationId xmlns:a16="http://schemas.microsoft.com/office/drawing/2014/main" id="{7E9E8283-AAD3-6C44-8B2E-D6F9B84CEEA9}"/>
              </a:ext>
            </a:extLst>
          </p:cNvPr>
          <p:cNvSpPr/>
          <p:nvPr/>
        </p:nvSpPr>
        <p:spPr bwMode="auto">
          <a:xfrm rot="16200000" flipV="1">
            <a:off x="3374644" y="5415429"/>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cene3d>
              <a:camera prst="orthographicFront">
                <a:rot lat="0" lon="0" rev="5400000"/>
              </a:camera>
              <a:lightRig rig="threePt" dir="t"/>
            </a:scene3d>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1</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937346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1"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375852" y="-4376"/>
            <a:ext cx="6969124" cy="6862376"/>
          </a:xfrm>
          <a:prstGeom prst="rect">
            <a:avLst/>
          </a:prstGeom>
        </p:spPr>
      </p:pic>
      <p:sp>
        <p:nvSpPr>
          <p:cNvPr id="6" name="Pentagon 5">
            <a:extLst>
              <a:ext uri="{FF2B5EF4-FFF2-40B4-BE49-F238E27FC236}">
                <a16:creationId xmlns:a16="http://schemas.microsoft.com/office/drawing/2014/main" id="{7E9E8283-AAD3-6C44-8B2E-D6F9B84CEEA9}"/>
              </a:ext>
            </a:extLst>
          </p:cNvPr>
          <p:cNvSpPr/>
          <p:nvPr/>
        </p:nvSpPr>
        <p:spPr bwMode="auto">
          <a:xfrm rot="16200000" flipV="1">
            <a:off x="7095065" y="707897"/>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cene3d>
              <a:camera prst="orthographicFront">
                <a:rot lat="0" lon="0" rev="5400000"/>
              </a:camera>
              <a:lightRig rig="threePt" dir="t"/>
            </a:scene3d>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2</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1236511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882900" y="0"/>
            <a:ext cx="6864350" cy="6898844"/>
          </a:xfrm>
          <a:prstGeom prst="rect">
            <a:avLst/>
          </a:prstGeom>
        </p:spPr>
      </p:pic>
      <p:sp>
        <p:nvSpPr>
          <p:cNvPr id="7" name="Pentagon 6">
            <a:extLst>
              <a:ext uri="{FF2B5EF4-FFF2-40B4-BE49-F238E27FC236}">
                <a16:creationId xmlns:a16="http://schemas.microsoft.com/office/drawing/2014/main" id="{6EDFB512-A6A6-4F4B-863F-F016B712A111}"/>
              </a:ext>
            </a:extLst>
          </p:cNvPr>
          <p:cNvSpPr/>
          <p:nvPr/>
        </p:nvSpPr>
        <p:spPr bwMode="auto">
          <a:xfrm rot="10800000" flipV="1">
            <a:off x="9668190" y="553017"/>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3</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1367017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2783681" y="54871"/>
            <a:ext cx="6624637" cy="6748258"/>
          </a:xfrm>
          <a:prstGeom prst="rect">
            <a:avLst/>
          </a:prstGeom>
        </p:spPr>
      </p:pic>
      <p:sp>
        <p:nvSpPr>
          <p:cNvPr id="7" name="Pentagon 6">
            <a:extLst>
              <a:ext uri="{FF2B5EF4-FFF2-40B4-BE49-F238E27FC236}">
                <a16:creationId xmlns:a16="http://schemas.microsoft.com/office/drawing/2014/main" id="{6EDFB512-A6A6-4F4B-863F-F016B712A111}"/>
              </a:ext>
            </a:extLst>
          </p:cNvPr>
          <p:cNvSpPr/>
          <p:nvPr/>
        </p:nvSpPr>
        <p:spPr bwMode="auto">
          <a:xfrm rot="10800000" flipV="1">
            <a:off x="9301686" y="525249"/>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4</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B</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3" name="Rectangle 2">
            <a:extLst>
              <a:ext uri="{FF2B5EF4-FFF2-40B4-BE49-F238E27FC236}">
                <a16:creationId xmlns:a16="http://schemas.microsoft.com/office/drawing/2014/main" id="{3C692D9C-7550-9D4F-88ED-0B225E0620D2}"/>
              </a:ext>
            </a:extLst>
          </p:cNvPr>
          <p:cNvSpPr/>
          <p:nvPr/>
        </p:nvSpPr>
        <p:spPr>
          <a:xfrm>
            <a:off x="2910592" y="1057325"/>
            <a:ext cx="4299774" cy="1190575"/>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Pentagon 4">
            <a:extLst>
              <a:ext uri="{FF2B5EF4-FFF2-40B4-BE49-F238E27FC236}">
                <a16:creationId xmlns:a16="http://schemas.microsoft.com/office/drawing/2014/main" id="{58DB57D1-5C4C-5149-A7E8-6AC1CA280EB8}"/>
              </a:ext>
            </a:extLst>
          </p:cNvPr>
          <p:cNvSpPr/>
          <p:nvPr/>
        </p:nvSpPr>
        <p:spPr bwMode="auto">
          <a:xfrm rot="10800000" flipH="1" flipV="1">
            <a:off x="1951529" y="1476047"/>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4</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1166885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3002280" y="0"/>
            <a:ext cx="6259512" cy="6832842"/>
          </a:xfrm>
          <a:prstGeom prst="rect">
            <a:avLst/>
          </a:prstGeom>
        </p:spPr>
      </p:pic>
      <p:sp>
        <p:nvSpPr>
          <p:cNvPr id="7" name="Pentagon 6">
            <a:extLst>
              <a:ext uri="{FF2B5EF4-FFF2-40B4-BE49-F238E27FC236}">
                <a16:creationId xmlns:a16="http://schemas.microsoft.com/office/drawing/2014/main" id="{6EDFB512-A6A6-4F4B-863F-F016B712A111}"/>
              </a:ext>
            </a:extLst>
          </p:cNvPr>
          <p:cNvSpPr/>
          <p:nvPr/>
        </p:nvSpPr>
        <p:spPr bwMode="auto">
          <a:xfrm rot="10800000" flipV="1">
            <a:off x="9101026" y="517629"/>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5</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B</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3" name="Rectangle 2">
            <a:extLst>
              <a:ext uri="{FF2B5EF4-FFF2-40B4-BE49-F238E27FC236}">
                <a16:creationId xmlns:a16="http://schemas.microsoft.com/office/drawing/2014/main" id="{3C692D9C-7550-9D4F-88ED-0B225E0620D2}"/>
              </a:ext>
            </a:extLst>
          </p:cNvPr>
          <p:cNvSpPr/>
          <p:nvPr/>
        </p:nvSpPr>
        <p:spPr>
          <a:xfrm>
            <a:off x="3002280" y="1476047"/>
            <a:ext cx="4145280" cy="2059633"/>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Pentagon 4">
            <a:extLst>
              <a:ext uri="{FF2B5EF4-FFF2-40B4-BE49-F238E27FC236}">
                <a16:creationId xmlns:a16="http://schemas.microsoft.com/office/drawing/2014/main" id="{58DB57D1-5C4C-5149-A7E8-6AC1CA280EB8}"/>
              </a:ext>
            </a:extLst>
          </p:cNvPr>
          <p:cNvSpPr/>
          <p:nvPr/>
        </p:nvSpPr>
        <p:spPr bwMode="auto">
          <a:xfrm rot="10800000" flipH="1" flipV="1">
            <a:off x="2236019" y="2386691"/>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5</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3883296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2979002" y="19764"/>
            <a:ext cx="6223519" cy="6818472"/>
          </a:xfrm>
          <a:prstGeom prst="rect">
            <a:avLst/>
          </a:prstGeom>
        </p:spPr>
      </p:pic>
      <p:sp>
        <p:nvSpPr>
          <p:cNvPr id="7" name="Pentagon 6">
            <a:extLst>
              <a:ext uri="{FF2B5EF4-FFF2-40B4-BE49-F238E27FC236}">
                <a16:creationId xmlns:a16="http://schemas.microsoft.com/office/drawing/2014/main" id="{6EDFB512-A6A6-4F4B-863F-F016B712A111}"/>
              </a:ext>
            </a:extLst>
          </p:cNvPr>
          <p:cNvSpPr/>
          <p:nvPr/>
        </p:nvSpPr>
        <p:spPr bwMode="auto">
          <a:xfrm rot="10800000" flipV="1">
            <a:off x="9202626" y="517629"/>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6</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B</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3" name="Rectangle 2">
            <a:extLst>
              <a:ext uri="{FF2B5EF4-FFF2-40B4-BE49-F238E27FC236}">
                <a16:creationId xmlns:a16="http://schemas.microsoft.com/office/drawing/2014/main" id="{3C692D9C-7550-9D4F-88ED-0B225E0620D2}"/>
              </a:ext>
            </a:extLst>
          </p:cNvPr>
          <p:cNvSpPr/>
          <p:nvPr/>
        </p:nvSpPr>
        <p:spPr>
          <a:xfrm>
            <a:off x="3002280" y="1476047"/>
            <a:ext cx="4175760" cy="2303473"/>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Pentagon 4">
            <a:extLst>
              <a:ext uri="{FF2B5EF4-FFF2-40B4-BE49-F238E27FC236}">
                <a16:creationId xmlns:a16="http://schemas.microsoft.com/office/drawing/2014/main" id="{58DB57D1-5C4C-5149-A7E8-6AC1CA280EB8}"/>
              </a:ext>
            </a:extLst>
          </p:cNvPr>
          <p:cNvSpPr/>
          <p:nvPr/>
        </p:nvSpPr>
        <p:spPr bwMode="auto">
          <a:xfrm rot="10800000" flipH="1" flipV="1">
            <a:off x="2028697" y="2521765"/>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6</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1435258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335959" y="0"/>
            <a:ext cx="5515342" cy="6863897"/>
          </a:xfrm>
          <a:prstGeom prst="rect">
            <a:avLst/>
          </a:prstGeom>
        </p:spPr>
      </p:pic>
      <p:sp>
        <p:nvSpPr>
          <p:cNvPr id="7" name="Pentagon 6">
            <a:extLst>
              <a:ext uri="{FF2B5EF4-FFF2-40B4-BE49-F238E27FC236}">
                <a16:creationId xmlns:a16="http://schemas.microsoft.com/office/drawing/2014/main" id="{6EDFB512-A6A6-4F4B-863F-F016B712A111}"/>
              </a:ext>
            </a:extLst>
          </p:cNvPr>
          <p:cNvSpPr/>
          <p:nvPr/>
        </p:nvSpPr>
        <p:spPr bwMode="auto">
          <a:xfrm rot="10800000" flipV="1">
            <a:off x="8737806" y="388089"/>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7</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D</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3" name="Rectangle 2">
            <a:extLst>
              <a:ext uri="{FF2B5EF4-FFF2-40B4-BE49-F238E27FC236}">
                <a16:creationId xmlns:a16="http://schemas.microsoft.com/office/drawing/2014/main" id="{3C692D9C-7550-9D4F-88ED-0B225E0620D2}"/>
              </a:ext>
            </a:extLst>
          </p:cNvPr>
          <p:cNvSpPr/>
          <p:nvPr/>
        </p:nvSpPr>
        <p:spPr>
          <a:xfrm>
            <a:off x="3396921" y="1270307"/>
            <a:ext cx="2173299" cy="3581093"/>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Pentagon 4">
            <a:extLst>
              <a:ext uri="{FF2B5EF4-FFF2-40B4-BE49-F238E27FC236}">
                <a16:creationId xmlns:a16="http://schemas.microsoft.com/office/drawing/2014/main" id="{58DB57D1-5C4C-5149-A7E8-6AC1CA280EB8}"/>
              </a:ext>
            </a:extLst>
          </p:cNvPr>
          <p:cNvSpPr/>
          <p:nvPr/>
        </p:nvSpPr>
        <p:spPr bwMode="auto">
          <a:xfrm rot="10800000" flipH="1" flipV="1">
            <a:off x="2468337" y="2912164"/>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7</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8" name="Rectangle 7">
            <a:extLst>
              <a:ext uri="{FF2B5EF4-FFF2-40B4-BE49-F238E27FC236}">
                <a16:creationId xmlns:a16="http://schemas.microsoft.com/office/drawing/2014/main" id="{BAD2AFE2-D82D-4643-9AAE-1AA98BB79C2B}"/>
              </a:ext>
            </a:extLst>
          </p:cNvPr>
          <p:cNvSpPr/>
          <p:nvPr/>
        </p:nvSpPr>
        <p:spPr>
          <a:xfrm>
            <a:off x="3396921" y="4947158"/>
            <a:ext cx="2173299" cy="718513"/>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3D00C678-FA9E-024F-AB87-BF2A708A8E16}"/>
              </a:ext>
            </a:extLst>
          </p:cNvPr>
          <p:cNvSpPr/>
          <p:nvPr/>
        </p:nvSpPr>
        <p:spPr>
          <a:xfrm>
            <a:off x="5623561" y="1270307"/>
            <a:ext cx="1402079" cy="1251458"/>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Pentagon 9">
            <a:extLst>
              <a:ext uri="{FF2B5EF4-FFF2-40B4-BE49-F238E27FC236}">
                <a16:creationId xmlns:a16="http://schemas.microsoft.com/office/drawing/2014/main" id="{5808FDA2-311A-894B-B37A-435B8D6CF595}"/>
              </a:ext>
            </a:extLst>
          </p:cNvPr>
          <p:cNvSpPr/>
          <p:nvPr/>
        </p:nvSpPr>
        <p:spPr bwMode="auto">
          <a:xfrm rot="10800000" flipH="1" flipV="1">
            <a:off x="2468336" y="4947158"/>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7</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B</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11" name="Pentagon 10">
            <a:extLst>
              <a:ext uri="{FF2B5EF4-FFF2-40B4-BE49-F238E27FC236}">
                <a16:creationId xmlns:a16="http://schemas.microsoft.com/office/drawing/2014/main" id="{20482BB9-80F9-1947-8B78-E70E682699B7}"/>
              </a:ext>
            </a:extLst>
          </p:cNvPr>
          <p:cNvSpPr/>
          <p:nvPr/>
        </p:nvSpPr>
        <p:spPr bwMode="auto">
          <a:xfrm rot="16200000" flipV="1">
            <a:off x="5867928" y="2774871"/>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cene3d>
              <a:camera prst="orthographicFront">
                <a:rot lat="0" lon="0" rev="5400000"/>
              </a:camera>
              <a:lightRig rig="threePt" dir="t"/>
            </a:scene3d>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7</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C</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607778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389300" y="0"/>
            <a:ext cx="5392487" cy="6884698"/>
          </a:xfrm>
          <a:prstGeom prst="rect">
            <a:avLst/>
          </a:prstGeom>
        </p:spPr>
      </p:pic>
      <p:sp>
        <p:nvSpPr>
          <p:cNvPr id="7" name="Pentagon 6">
            <a:extLst>
              <a:ext uri="{FF2B5EF4-FFF2-40B4-BE49-F238E27FC236}">
                <a16:creationId xmlns:a16="http://schemas.microsoft.com/office/drawing/2014/main" id="{6EDFB512-A6A6-4F4B-863F-F016B712A111}"/>
              </a:ext>
            </a:extLst>
          </p:cNvPr>
          <p:cNvSpPr/>
          <p:nvPr/>
        </p:nvSpPr>
        <p:spPr bwMode="auto">
          <a:xfrm rot="10800000" flipV="1">
            <a:off x="8699706" y="388089"/>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8</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B</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3" name="Rectangle 2">
            <a:extLst>
              <a:ext uri="{FF2B5EF4-FFF2-40B4-BE49-F238E27FC236}">
                <a16:creationId xmlns:a16="http://schemas.microsoft.com/office/drawing/2014/main" id="{3C692D9C-7550-9D4F-88ED-0B225E0620D2}"/>
              </a:ext>
            </a:extLst>
          </p:cNvPr>
          <p:cNvSpPr/>
          <p:nvPr/>
        </p:nvSpPr>
        <p:spPr>
          <a:xfrm>
            <a:off x="3404540" y="1305713"/>
            <a:ext cx="3102939" cy="4434687"/>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Pentagon 4">
            <a:extLst>
              <a:ext uri="{FF2B5EF4-FFF2-40B4-BE49-F238E27FC236}">
                <a16:creationId xmlns:a16="http://schemas.microsoft.com/office/drawing/2014/main" id="{58DB57D1-5C4C-5149-A7E8-6AC1CA280EB8}"/>
              </a:ext>
            </a:extLst>
          </p:cNvPr>
          <p:cNvSpPr/>
          <p:nvPr/>
        </p:nvSpPr>
        <p:spPr bwMode="auto">
          <a:xfrm rot="10800000" flipH="1" flipV="1">
            <a:off x="2521677" y="3208682"/>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8</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4217000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10F2BFCD-7F25-A847-9826-8118E4042BF7}"/>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14" name="Freeform 13">
            <a:extLst>
              <a:ext uri="{FF2B5EF4-FFF2-40B4-BE49-F238E27FC236}">
                <a16:creationId xmlns:a16="http://schemas.microsoft.com/office/drawing/2014/main" id="{6718A771-B3F1-0545-9A92-E832D1BB8829}"/>
              </a:ext>
            </a:extLst>
          </p:cNvPr>
          <p:cNvSpPr/>
          <p:nvPr/>
        </p:nvSpPr>
        <p:spPr>
          <a:xfrm rot="16200000" flipV="1">
            <a:off x="-769731" y="769732"/>
            <a:ext cx="6858001" cy="5318539"/>
          </a:xfrm>
          <a:custGeom>
            <a:avLst/>
            <a:gdLst>
              <a:gd name="connsiteX0" fmla="*/ 6858001 w 6858001"/>
              <a:gd name="connsiteY0" fmla="*/ 5318539 h 5318539"/>
              <a:gd name="connsiteX1" fmla="*/ 6858001 w 6858001"/>
              <a:gd name="connsiteY1" fmla="*/ 4623293 h 5318539"/>
              <a:gd name="connsiteX2" fmla="*/ 6858001 w 6858001"/>
              <a:gd name="connsiteY2" fmla="*/ 4616583 h 5318539"/>
              <a:gd name="connsiteX3" fmla="*/ 6858001 w 6858001"/>
              <a:gd name="connsiteY3" fmla="*/ 3921337 h 5318539"/>
              <a:gd name="connsiteX4" fmla="*/ 6858001 w 6858001"/>
              <a:gd name="connsiteY4" fmla="*/ 2670589 h 5318539"/>
              <a:gd name="connsiteX5" fmla="*/ 6858001 w 6858001"/>
              <a:gd name="connsiteY5" fmla="*/ 1975343 h 5318539"/>
              <a:gd name="connsiteX6" fmla="*/ 6858001 w 6858001"/>
              <a:gd name="connsiteY6" fmla="*/ 1968633 h 5318539"/>
              <a:gd name="connsiteX7" fmla="*/ 6858001 w 6858001"/>
              <a:gd name="connsiteY7" fmla="*/ 1273387 h 5318539"/>
              <a:gd name="connsiteX8" fmla="*/ 6858000 w 6858001"/>
              <a:gd name="connsiteY8" fmla="*/ 1273387 h 5318539"/>
              <a:gd name="connsiteX9" fmla="*/ 6858000 w 6858001"/>
              <a:gd name="connsiteY9" fmla="*/ 701956 h 5318539"/>
              <a:gd name="connsiteX10" fmla="*/ 6858000 w 6858001"/>
              <a:gd name="connsiteY10" fmla="*/ 695246 h 5318539"/>
              <a:gd name="connsiteX11" fmla="*/ 6858000 w 6858001"/>
              <a:gd name="connsiteY11" fmla="*/ 0 h 5318539"/>
              <a:gd name="connsiteX12" fmla="*/ 0 w 6858001"/>
              <a:gd name="connsiteY12" fmla="*/ 922089 h 5318539"/>
              <a:gd name="connsiteX13" fmla="*/ 0 w 6858001"/>
              <a:gd name="connsiteY13" fmla="*/ 1617335 h 5318539"/>
              <a:gd name="connsiteX14" fmla="*/ 0 w 6858001"/>
              <a:gd name="connsiteY14" fmla="*/ 1624045 h 5318539"/>
              <a:gd name="connsiteX15" fmla="*/ 0 w 6858001"/>
              <a:gd name="connsiteY15" fmla="*/ 1978237 h 5318539"/>
              <a:gd name="connsiteX16" fmla="*/ 0 w 6858001"/>
              <a:gd name="connsiteY16" fmla="*/ 2319291 h 5318539"/>
              <a:gd name="connsiteX17" fmla="*/ 0 w 6858001"/>
              <a:gd name="connsiteY17" fmla="*/ 2673483 h 5318539"/>
              <a:gd name="connsiteX18" fmla="*/ 0 w 6858001"/>
              <a:gd name="connsiteY18" fmla="*/ 2680193 h 5318539"/>
              <a:gd name="connsiteX19" fmla="*/ 0 w 6858001"/>
              <a:gd name="connsiteY19" fmla="*/ 3375439 h 5318539"/>
              <a:gd name="connsiteX20" fmla="*/ 3 w 6858001"/>
              <a:gd name="connsiteY20" fmla="*/ 3375439 h 5318539"/>
              <a:gd name="connsiteX21" fmla="*/ 3 w 6858001"/>
              <a:gd name="connsiteY21" fmla="*/ 3921337 h 5318539"/>
              <a:gd name="connsiteX22" fmla="*/ 3 w 6858001"/>
              <a:gd name="connsiteY22" fmla="*/ 4616583 h 5318539"/>
              <a:gd name="connsiteX23" fmla="*/ 3 w 6858001"/>
              <a:gd name="connsiteY23" fmla="*/ 4623293 h 5318539"/>
              <a:gd name="connsiteX24" fmla="*/ 3 w 6858001"/>
              <a:gd name="connsiteY24" fmla="*/ 5318539 h 53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8001" h="5318539">
                <a:moveTo>
                  <a:pt x="6858001" y="5318539"/>
                </a:moveTo>
                <a:lnTo>
                  <a:pt x="6858001" y="4623293"/>
                </a:lnTo>
                <a:lnTo>
                  <a:pt x="6858001" y="4616583"/>
                </a:lnTo>
                <a:lnTo>
                  <a:pt x="6858001" y="3921337"/>
                </a:lnTo>
                <a:lnTo>
                  <a:pt x="6858001" y="2670589"/>
                </a:lnTo>
                <a:lnTo>
                  <a:pt x="6858001" y="1975343"/>
                </a:lnTo>
                <a:lnTo>
                  <a:pt x="6858001" y="1968633"/>
                </a:lnTo>
                <a:lnTo>
                  <a:pt x="6858001" y="1273387"/>
                </a:lnTo>
                <a:lnTo>
                  <a:pt x="6858000" y="1273387"/>
                </a:lnTo>
                <a:lnTo>
                  <a:pt x="6858000" y="701956"/>
                </a:lnTo>
                <a:lnTo>
                  <a:pt x="6858000" y="695246"/>
                </a:lnTo>
                <a:lnTo>
                  <a:pt x="6858000" y="0"/>
                </a:lnTo>
                <a:lnTo>
                  <a:pt x="0" y="922089"/>
                </a:lnTo>
                <a:lnTo>
                  <a:pt x="0" y="1617335"/>
                </a:lnTo>
                <a:lnTo>
                  <a:pt x="0" y="1624045"/>
                </a:lnTo>
                <a:lnTo>
                  <a:pt x="0" y="1978237"/>
                </a:lnTo>
                <a:lnTo>
                  <a:pt x="0" y="2319291"/>
                </a:lnTo>
                <a:lnTo>
                  <a:pt x="0" y="2673483"/>
                </a:lnTo>
                <a:lnTo>
                  <a:pt x="0" y="2680193"/>
                </a:lnTo>
                <a:lnTo>
                  <a:pt x="0" y="3375439"/>
                </a:lnTo>
                <a:lnTo>
                  <a:pt x="3" y="3375439"/>
                </a:lnTo>
                <a:lnTo>
                  <a:pt x="3" y="3921337"/>
                </a:lnTo>
                <a:lnTo>
                  <a:pt x="3" y="4616583"/>
                </a:lnTo>
                <a:lnTo>
                  <a:pt x="3" y="4623293"/>
                </a:lnTo>
                <a:lnTo>
                  <a:pt x="3" y="53185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en-US" dirty="0">
                <a:solidFill>
                  <a:prstClr val="white">
                    <a:alpha val="44000"/>
                  </a:prstClr>
                </a:solidFill>
              </a:rPr>
              <a:t>m</a:t>
            </a:r>
          </a:p>
        </p:txBody>
      </p:sp>
      <p:sp>
        <p:nvSpPr>
          <p:cNvPr id="8" name="Page Number - White">
            <a:extLst>
              <a:ext uri="{FF2B5EF4-FFF2-40B4-BE49-F238E27FC236}">
                <a16:creationId xmlns:a16="http://schemas.microsoft.com/office/drawing/2014/main" id="{5ADD365A-4846-E44E-A707-B9535D16A8D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prstClr val="white"/>
                </a:solidFill>
              </a:rPr>
              <a:pPr eaLnBrk="0" hangingPunct="0">
                <a:spcBef>
                  <a:spcPct val="50000"/>
                </a:spcBef>
                <a:defRPr/>
              </a:pPr>
              <a:t>2</a:t>
            </a:fld>
            <a:endParaRPr lang="en-US" sz="1000" dirty="0">
              <a:solidFill>
                <a:prstClr val="white"/>
              </a:solidFill>
            </a:endParaRPr>
          </a:p>
        </p:txBody>
      </p:sp>
      <p:sp>
        <p:nvSpPr>
          <p:cNvPr id="11" name="Title 1"/>
          <p:cNvSpPr txBox="1">
            <a:spLocks/>
          </p:cNvSpPr>
          <p:nvPr/>
        </p:nvSpPr>
        <p:spPr>
          <a:xfrm>
            <a:off x="7465105" y="854715"/>
            <a:ext cx="3249668" cy="1304264"/>
          </a:xfrm>
          <a:prstGeom prst="rect">
            <a:avLst/>
          </a:prstGeom>
        </p:spPr>
        <p:txBody>
          <a:bodyPr anchor="b">
            <a:norm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6000" b="1" kern="0" dirty="0">
                <a:solidFill>
                  <a:prstClr val="white"/>
                </a:solidFill>
                <a:latin typeface="Arial" charset="0"/>
                <a:ea typeface="Arial" charset="0"/>
                <a:cs typeface="Arial" charset="0"/>
              </a:rPr>
              <a:t>MyLion</a:t>
            </a:r>
          </a:p>
        </p:txBody>
      </p:sp>
      <p:sp>
        <p:nvSpPr>
          <p:cNvPr id="12" name="Rectangle 11"/>
          <p:cNvSpPr/>
          <p:nvPr/>
        </p:nvSpPr>
        <p:spPr>
          <a:xfrm>
            <a:off x="7571206" y="2353779"/>
            <a:ext cx="2584862" cy="99153"/>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endParaRPr>
          </a:p>
        </p:txBody>
      </p:sp>
      <p:sp>
        <p:nvSpPr>
          <p:cNvPr id="20" name="Title 1">
            <a:extLst>
              <a:ext uri="{FF2B5EF4-FFF2-40B4-BE49-F238E27FC236}">
                <a16:creationId xmlns:a16="http://schemas.microsoft.com/office/drawing/2014/main" id="{17B240BB-0148-1648-AF92-E0D85AB1CB63}"/>
              </a:ext>
            </a:extLst>
          </p:cNvPr>
          <p:cNvSpPr txBox="1">
            <a:spLocks/>
          </p:cNvSpPr>
          <p:nvPr/>
        </p:nvSpPr>
        <p:spPr>
          <a:xfrm>
            <a:off x="7203204" y="2748719"/>
            <a:ext cx="4349770" cy="3162279"/>
          </a:xfrm>
          <a:prstGeom prst="rect">
            <a:avLst/>
          </a:prstGeom>
        </p:spPr>
        <p:txBody>
          <a:bodyPr anchor="t">
            <a:norm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560070" lvl="1" indent="-285750">
              <a:lnSpc>
                <a:spcPct val="105000"/>
              </a:lnSpc>
              <a:spcAft>
                <a:spcPts val="1200"/>
              </a:spcAft>
              <a:buFont typeface="Arial" pitchFamily="34" charset="0"/>
              <a:buChar char="•"/>
            </a:pPr>
            <a:r>
              <a:rPr lang="en-US" sz="1800" b="1" dirty="0">
                <a:solidFill>
                  <a:prstClr val="white"/>
                </a:solidFill>
                <a:ea typeface="Arial" charset="0"/>
                <a:cs typeface="Arial" charset="0"/>
              </a:rPr>
              <a:t>Plan, invite, and share </a:t>
            </a:r>
            <a:r>
              <a:rPr lang="en-US" sz="1800" dirty="0">
                <a:solidFill>
                  <a:prstClr val="white"/>
                </a:solidFill>
                <a:ea typeface="Arial" charset="0"/>
                <a:cs typeface="Arial" charset="0"/>
              </a:rPr>
              <a:t>service activities with your club</a:t>
            </a:r>
          </a:p>
          <a:p>
            <a:pPr marL="560070" lvl="1" indent="-285750">
              <a:lnSpc>
                <a:spcPct val="105000"/>
              </a:lnSpc>
              <a:spcAft>
                <a:spcPts val="1200"/>
              </a:spcAft>
              <a:buFont typeface="Arial" pitchFamily="34" charset="0"/>
              <a:buChar char="•"/>
            </a:pPr>
            <a:r>
              <a:rPr lang="en-US" sz="1800" b="1" dirty="0">
                <a:solidFill>
                  <a:prstClr val="white"/>
                </a:solidFill>
                <a:ea typeface="Arial" charset="0"/>
                <a:cs typeface="Arial" charset="0"/>
              </a:rPr>
              <a:t>Report </a:t>
            </a:r>
            <a:r>
              <a:rPr lang="en-US" sz="1800" dirty="0">
                <a:solidFill>
                  <a:prstClr val="white"/>
                </a:solidFill>
                <a:ea typeface="Arial" charset="0"/>
                <a:cs typeface="Arial" charset="0"/>
              </a:rPr>
              <a:t>service activities if you are an officer</a:t>
            </a:r>
          </a:p>
          <a:p>
            <a:pPr marL="560070" lvl="1" indent="-285750">
              <a:lnSpc>
                <a:spcPct val="105000"/>
              </a:lnSpc>
              <a:spcAft>
                <a:spcPts val="1200"/>
              </a:spcAft>
              <a:buFont typeface="Arial" pitchFamily="34" charset="0"/>
              <a:buChar char="•"/>
            </a:pPr>
            <a:r>
              <a:rPr lang="en-US" sz="1800" b="1" dirty="0">
                <a:solidFill>
                  <a:prstClr val="white"/>
                </a:solidFill>
                <a:ea typeface="Arial" charset="0"/>
                <a:cs typeface="Arial" charset="0"/>
              </a:rPr>
              <a:t>Find, connect and chat </a:t>
            </a:r>
            <a:r>
              <a:rPr lang="en-US" sz="1800" dirty="0">
                <a:solidFill>
                  <a:prstClr val="white"/>
                </a:solidFill>
                <a:ea typeface="Arial" charset="0"/>
                <a:cs typeface="Arial" charset="0"/>
              </a:rPr>
              <a:t>with Lions and Leos from all over the world</a:t>
            </a:r>
          </a:p>
          <a:p>
            <a:pPr marL="560070" lvl="1" indent="-285750">
              <a:lnSpc>
                <a:spcPct val="105000"/>
              </a:lnSpc>
              <a:spcAft>
                <a:spcPts val="1200"/>
              </a:spcAft>
              <a:buFont typeface="Arial" pitchFamily="34" charset="0"/>
              <a:buChar char="•"/>
            </a:pPr>
            <a:r>
              <a:rPr lang="en-US" sz="1800" b="1" dirty="0">
                <a:solidFill>
                  <a:prstClr val="white"/>
                </a:solidFill>
                <a:ea typeface="Arial" charset="0"/>
                <a:cs typeface="Arial" charset="0"/>
              </a:rPr>
              <a:t>View key service data </a:t>
            </a:r>
            <a:r>
              <a:rPr lang="en-US" sz="1800" dirty="0">
                <a:solidFill>
                  <a:prstClr val="white"/>
                </a:solidFill>
                <a:ea typeface="Arial" charset="0"/>
                <a:cs typeface="Arial" charset="0"/>
              </a:rPr>
              <a:t>for your club, district, multiple district, etc.</a:t>
            </a:r>
          </a:p>
        </p:txBody>
      </p:sp>
      <p:pic>
        <p:nvPicPr>
          <p:cNvPr id="4" name="Picture 3">
            <a:extLst>
              <a:ext uri="{FF2B5EF4-FFF2-40B4-BE49-F238E27FC236}">
                <a16:creationId xmlns:a16="http://schemas.microsoft.com/office/drawing/2014/main" id="{238BF956-C5CF-E54A-8D16-4BDD31C4E8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54"/>
          <a:stretch/>
        </p:blipFill>
        <p:spPr>
          <a:xfrm>
            <a:off x="-212436" y="854715"/>
            <a:ext cx="8206927" cy="4554444"/>
          </a:xfrm>
          <a:prstGeom prst="rect">
            <a:avLst/>
          </a:prstGeom>
        </p:spPr>
      </p:pic>
    </p:spTree>
    <p:extLst>
      <p:ext uri="{BB962C8B-B14F-4D97-AF65-F5344CB8AC3E}">
        <p14:creationId xmlns:p14="http://schemas.microsoft.com/office/powerpoint/2010/main" val="2492829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726656" y="0"/>
            <a:ext cx="4738687" cy="6788522"/>
          </a:xfrm>
          <a:prstGeom prst="rect">
            <a:avLst/>
          </a:prstGeom>
        </p:spPr>
      </p:pic>
      <p:sp>
        <p:nvSpPr>
          <p:cNvPr id="7" name="Pentagon 6">
            <a:extLst>
              <a:ext uri="{FF2B5EF4-FFF2-40B4-BE49-F238E27FC236}">
                <a16:creationId xmlns:a16="http://schemas.microsoft.com/office/drawing/2014/main" id="{6EDFB512-A6A6-4F4B-863F-F016B712A111}"/>
              </a:ext>
            </a:extLst>
          </p:cNvPr>
          <p:cNvSpPr/>
          <p:nvPr/>
        </p:nvSpPr>
        <p:spPr bwMode="auto">
          <a:xfrm rot="10800000" flipV="1">
            <a:off x="8327120" y="365229"/>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9</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B</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3" name="Rectangle 2">
            <a:extLst>
              <a:ext uri="{FF2B5EF4-FFF2-40B4-BE49-F238E27FC236}">
                <a16:creationId xmlns:a16="http://schemas.microsoft.com/office/drawing/2014/main" id="{3C692D9C-7550-9D4F-88ED-0B225E0620D2}"/>
              </a:ext>
            </a:extLst>
          </p:cNvPr>
          <p:cNvSpPr/>
          <p:nvPr/>
        </p:nvSpPr>
        <p:spPr>
          <a:xfrm>
            <a:off x="3726656" y="1054253"/>
            <a:ext cx="4452144" cy="4749493"/>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Pentagon 4">
            <a:extLst>
              <a:ext uri="{FF2B5EF4-FFF2-40B4-BE49-F238E27FC236}">
                <a16:creationId xmlns:a16="http://schemas.microsoft.com/office/drawing/2014/main" id="{58DB57D1-5C4C-5149-A7E8-6AC1CA280EB8}"/>
              </a:ext>
            </a:extLst>
          </p:cNvPr>
          <p:cNvSpPr/>
          <p:nvPr/>
        </p:nvSpPr>
        <p:spPr bwMode="auto">
          <a:xfrm rot="10800000" flipH="1" flipV="1">
            <a:off x="2997257" y="3223922"/>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9</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2393330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BDE9735-A7F8-474C-BB68-F6877A070A2A}"/>
              </a:ext>
            </a:extLst>
          </p:cNvPr>
          <p:cNvPicPr>
            <a:picLocks noChangeAspect="1"/>
          </p:cNvPicPr>
          <p:nvPr/>
        </p:nvPicPr>
        <p:blipFill>
          <a:blip r:embed="rId3"/>
          <a:srcRect/>
          <a:stretch/>
        </p:blipFill>
        <p:spPr>
          <a:xfrm>
            <a:off x="1649169" y="586740"/>
            <a:ext cx="8884765" cy="5745480"/>
          </a:xfrm>
          <a:prstGeom prst="rect">
            <a:avLst/>
          </a:prstGeom>
        </p:spPr>
      </p:pic>
      <p:sp>
        <p:nvSpPr>
          <p:cNvPr id="9" name="Pentagon 8">
            <a:extLst>
              <a:ext uri="{FF2B5EF4-FFF2-40B4-BE49-F238E27FC236}">
                <a16:creationId xmlns:a16="http://schemas.microsoft.com/office/drawing/2014/main" id="{9339894A-4195-D345-AFA4-C839D3F33FF0}"/>
              </a:ext>
            </a:extLst>
          </p:cNvPr>
          <p:cNvSpPr/>
          <p:nvPr/>
        </p:nvSpPr>
        <p:spPr bwMode="auto">
          <a:xfrm rot="10800000" flipH="1" flipV="1">
            <a:off x="4294532" y="4128563"/>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10</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15276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2695575" y="2921336"/>
            <a:ext cx="6800850" cy="1508105"/>
          </a:xfrm>
          <a:prstGeom prst="rect">
            <a:avLst/>
          </a:prstGeom>
          <a:noFill/>
        </p:spPr>
        <p:txBody>
          <a:bodyPr wrap="square" rtlCol="0">
            <a:spAutoFit/>
          </a:bodyPr>
          <a:lstStyle/>
          <a:p>
            <a:pPr algn="ctr"/>
            <a:r>
              <a:rPr lang="en-US" sz="6000" b="1" dirty="0" smtClean="0">
                <a:solidFill>
                  <a:schemeClr val="bg1"/>
                </a:solidFill>
              </a:rPr>
              <a:t>REPORTING SERVICE</a:t>
            </a:r>
          </a:p>
          <a:p>
            <a:pPr algn="ctr"/>
            <a:r>
              <a:rPr lang="en-US" sz="3200" b="1" dirty="0" smtClean="0">
                <a:solidFill>
                  <a:schemeClr val="bg1"/>
                </a:solidFill>
              </a:rPr>
              <a:t>(Report the new way)</a:t>
            </a:r>
            <a:endParaRPr lang="en-US" sz="3200" b="1" dirty="0">
              <a:solidFill>
                <a:schemeClr val="bg1"/>
              </a:solidFill>
            </a:endParaRPr>
          </a:p>
        </p:txBody>
      </p:sp>
    </p:spTree>
    <p:extLst>
      <p:ext uri="{BB962C8B-B14F-4D97-AF65-F5344CB8AC3E}">
        <p14:creationId xmlns:p14="http://schemas.microsoft.com/office/powerpoint/2010/main" val="429778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1"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388393" y="0"/>
            <a:ext cx="7415212" cy="6834196"/>
          </a:xfrm>
          <a:prstGeom prst="rect">
            <a:avLst/>
          </a:prstGeom>
        </p:spPr>
      </p:pic>
      <p:sp>
        <p:nvSpPr>
          <p:cNvPr id="6" name="Pentagon 5">
            <a:extLst>
              <a:ext uri="{FF2B5EF4-FFF2-40B4-BE49-F238E27FC236}">
                <a16:creationId xmlns:a16="http://schemas.microsoft.com/office/drawing/2014/main" id="{7E9E8283-AAD3-6C44-8B2E-D6F9B84CEEA9}"/>
              </a:ext>
            </a:extLst>
          </p:cNvPr>
          <p:cNvSpPr/>
          <p:nvPr/>
        </p:nvSpPr>
        <p:spPr bwMode="auto">
          <a:xfrm rot="16200000" flipV="1">
            <a:off x="6345765" y="707897"/>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cene3d>
              <a:camera prst="orthographicFront">
                <a:rot lat="0" lon="0" rev="5400000"/>
              </a:camera>
              <a:lightRig rig="threePt" dir="t"/>
            </a:scene3d>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1</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502074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1"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411287" y="631825"/>
            <a:ext cx="9725025" cy="5238750"/>
          </a:xfrm>
          <a:prstGeom prst="rect">
            <a:avLst/>
          </a:prstGeom>
        </p:spPr>
      </p:pic>
      <p:sp>
        <p:nvSpPr>
          <p:cNvPr id="8" name="Pentagon 7">
            <a:extLst>
              <a:ext uri="{FF2B5EF4-FFF2-40B4-BE49-F238E27FC236}">
                <a16:creationId xmlns:a16="http://schemas.microsoft.com/office/drawing/2014/main" id="{6EDFB512-A6A6-4F4B-863F-F016B712A111}"/>
              </a:ext>
            </a:extLst>
          </p:cNvPr>
          <p:cNvSpPr/>
          <p:nvPr/>
        </p:nvSpPr>
        <p:spPr bwMode="auto">
          <a:xfrm rot="10800000" flipV="1">
            <a:off x="11031426" y="1571729"/>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2</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1394061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1"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3423081" y="-17446"/>
            <a:ext cx="5345835" cy="6875446"/>
          </a:xfrm>
          <a:prstGeom prst="rect">
            <a:avLst/>
          </a:prstGeom>
        </p:spPr>
      </p:pic>
      <p:sp>
        <p:nvSpPr>
          <p:cNvPr id="6" name="Pentagon 5">
            <a:extLst>
              <a:ext uri="{FF2B5EF4-FFF2-40B4-BE49-F238E27FC236}">
                <a16:creationId xmlns:a16="http://schemas.microsoft.com/office/drawing/2014/main" id="{58DB57D1-5C4C-5149-A7E8-6AC1CA280EB8}"/>
              </a:ext>
            </a:extLst>
          </p:cNvPr>
          <p:cNvSpPr/>
          <p:nvPr/>
        </p:nvSpPr>
        <p:spPr bwMode="auto">
          <a:xfrm rot="10800000" flipH="1" flipV="1">
            <a:off x="3423080" y="923959"/>
            <a:ext cx="867623" cy="320641"/>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3A</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5" name="Pentagon 4">
            <a:extLst>
              <a:ext uri="{FF2B5EF4-FFF2-40B4-BE49-F238E27FC236}">
                <a16:creationId xmlns:a16="http://schemas.microsoft.com/office/drawing/2014/main" id="{6EDFB512-A6A6-4F4B-863F-F016B712A111}"/>
              </a:ext>
            </a:extLst>
          </p:cNvPr>
          <p:cNvSpPr/>
          <p:nvPr/>
        </p:nvSpPr>
        <p:spPr bwMode="auto">
          <a:xfrm rot="10800000" flipV="1">
            <a:off x="7901292" y="6477000"/>
            <a:ext cx="867623" cy="33187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3B</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3937121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1"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721608" y="1193800"/>
            <a:ext cx="6747830" cy="4465637"/>
          </a:xfrm>
          <a:prstGeom prst="rect">
            <a:avLst/>
          </a:prstGeom>
        </p:spPr>
      </p:pic>
      <p:sp>
        <p:nvSpPr>
          <p:cNvPr id="8" name="Pentagon 7">
            <a:extLst>
              <a:ext uri="{FF2B5EF4-FFF2-40B4-BE49-F238E27FC236}">
                <a16:creationId xmlns:a16="http://schemas.microsoft.com/office/drawing/2014/main" id="{6EDFB512-A6A6-4F4B-863F-F016B712A111}"/>
              </a:ext>
            </a:extLst>
          </p:cNvPr>
          <p:cNvSpPr/>
          <p:nvPr/>
        </p:nvSpPr>
        <p:spPr bwMode="auto">
          <a:xfrm rot="10800000" flipV="1">
            <a:off x="6883606" y="2064489"/>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4</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1284718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422669-3E31-CA48-BDA6-393F3D9F56D1}"/>
              </a:ext>
            </a:extLst>
          </p:cNvPr>
          <p:cNvSpPr/>
          <p:nvPr/>
        </p:nvSpPr>
        <p:spPr>
          <a:xfrm>
            <a:off x="-1"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280987" y="1538287"/>
            <a:ext cx="11630025" cy="3171825"/>
          </a:xfrm>
          <a:prstGeom prst="rect">
            <a:avLst/>
          </a:prstGeom>
        </p:spPr>
      </p:pic>
      <p:sp>
        <p:nvSpPr>
          <p:cNvPr id="7" name="Pentagon 6">
            <a:extLst>
              <a:ext uri="{FF2B5EF4-FFF2-40B4-BE49-F238E27FC236}">
                <a16:creationId xmlns:a16="http://schemas.microsoft.com/office/drawing/2014/main" id="{20482BB9-80F9-1947-8B78-E70E682699B7}"/>
              </a:ext>
            </a:extLst>
          </p:cNvPr>
          <p:cNvSpPr/>
          <p:nvPr/>
        </p:nvSpPr>
        <p:spPr bwMode="auto">
          <a:xfrm rot="16200000" flipV="1">
            <a:off x="10236728" y="3917871"/>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cene3d>
              <a:camera prst="orthographicFront">
                <a:rot lat="0" lon="0" rev="5400000"/>
              </a:camera>
              <a:lightRig rig="threePt" dir="t"/>
            </a:scene3d>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5</a:t>
            </a: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B</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10" name="Pentagon 9">
            <a:extLst>
              <a:ext uri="{FF2B5EF4-FFF2-40B4-BE49-F238E27FC236}">
                <a16:creationId xmlns:a16="http://schemas.microsoft.com/office/drawing/2014/main" id="{6EDFB512-A6A6-4F4B-863F-F016B712A111}"/>
              </a:ext>
            </a:extLst>
          </p:cNvPr>
          <p:cNvSpPr/>
          <p:nvPr/>
        </p:nvSpPr>
        <p:spPr bwMode="auto">
          <a:xfrm rot="10800000" flipV="1">
            <a:off x="1595326" y="1774929"/>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5</a:t>
            </a: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A</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34760300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0" y="666492"/>
            <a:ext cx="12192000" cy="4907220"/>
          </a:xfrm>
          <a:prstGeom prst="rect">
            <a:avLst/>
          </a:prstGeom>
        </p:spPr>
      </p:pic>
      <p:sp>
        <p:nvSpPr>
          <p:cNvPr id="7" name="Pentagon 6">
            <a:extLst>
              <a:ext uri="{FF2B5EF4-FFF2-40B4-BE49-F238E27FC236}">
                <a16:creationId xmlns:a16="http://schemas.microsoft.com/office/drawing/2014/main" id="{7E9E8283-AAD3-6C44-8B2E-D6F9B84CEEA9}"/>
              </a:ext>
            </a:extLst>
          </p:cNvPr>
          <p:cNvSpPr/>
          <p:nvPr/>
        </p:nvSpPr>
        <p:spPr bwMode="auto">
          <a:xfrm rot="16200000" flipV="1">
            <a:off x="10258044" y="5523626"/>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cene3d>
              <a:camera prst="orthographicFront">
                <a:rot lat="0" lon="0" rev="5400000"/>
              </a:camera>
              <a:lightRig rig="threePt" dir="t"/>
            </a:scene3d>
          </a:bodyPr>
          <a:lstStyle/>
          <a:p>
            <a:pPr marL="609600" marR="0" indent="-609600" algn="ctr" defTabSz="914400" rtl="0" eaLnBrk="1" fontAlgn="base" latinLnBrk="0" hangingPunct="1">
              <a:spcAft>
                <a:spcPct val="0"/>
              </a:spcAft>
              <a:buClrTx/>
              <a:buSzTx/>
              <a:buFont typeface="Helvetica" pitchFamily="84" charset="0"/>
              <a:buNone/>
              <a:tabLst/>
            </a:pPr>
            <a:r>
              <a:rPr lang="en-US" sz="3000" b="1" dirty="0" smtClean="0">
                <a:solidFill>
                  <a:schemeClr val="bg1"/>
                </a:solidFill>
                <a:latin typeface="Arial" panose="020B0604020202020204" pitchFamily="34" charset="0"/>
                <a:ea typeface="ヒラギノ角ゴ Pro W3" pitchFamily="84" charset="-128"/>
                <a:cs typeface="Arial" panose="020B0604020202020204" pitchFamily="34" charset="0"/>
              </a:rPr>
              <a:t>5C.</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2705394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10F2BFCD-7F25-A847-9826-8118E4042BF7}"/>
              </a:ext>
            </a:extLst>
          </p:cNvPr>
          <p:cNvSpPr/>
          <p:nvPr/>
        </p:nvSpPr>
        <p:spPr>
          <a:xfrm>
            <a:off x="0" y="2"/>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prstClr val="white">
                  <a:alpha val="44000"/>
                </a:prstClr>
              </a:solidFill>
            </a:endParaRPr>
          </a:p>
        </p:txBody>
      </p:sp>
      <p:sp>
        <p:nvSpPr>
          <p:cNvPr id="14" name="Freeform 13">
            <a:extLst>
              <a:ext uri="{FF2B5EF4-FFF2-40B4-BE49-F238E27FC236}">
                <a16:creationId xmlns:a16="http://schemas.microsoft.com/office/drawing/2014/main" id="{6718A771-B3F1-0545-9A92-E832D1BB8829}"/>
              </a:ext>
            </a:extLst>
          </p:cNvPr>
          <p:cNvSpPr/>
          <p:nvPr/>
        </p:nvSpPr>
        <p:spPr>
          <a:xfrm rot="16200000" flipV="1">
            <a:off x="-769731" y="769732"/>
            <a:ext cx="6858001" cy="5318539"/>
          </a:xfrm>
          <a:custGeom>
            <a:avLst/>
            <a:gdLst>
              <a:gd name="connsiteX0" fmla="*/ 6858001 w 6858001"/>
              <a:gd name="connsiteY0" fmla="*/ 5318539 h 5318539"/>
              <a:gd name="connsiteX1" fmla="*/ 6858001 w 6858001"/>
              <a:gd name="connsiteY1" fmla="*/ 4623293 h 5318539"/>
              <a:gd name="connsiteX2" fmla="*/ 6858001 w 6858001"/>
              <a:gd name="connsiteY2" fmla="*/ 4616583 h 5318539"/>
              <a:gd name="connsiteX3" fmla="*/ 6858001 w 6858001"/>
              <a:gd name="connsiteY3" fmla="*/ 3921337 h 5318539"/>
              <a:gd name="connsiteX4" fmla="*/ 6858001 w 6858001"/>
              <a:gd name="connsiteY4" fmla="*/ 2670589 h 5318539"/>
              <a:gd name="connsiteX5" fmla="*/ 6858001 w 6858001"/>
              <a:gd name="connsiteY5" fmla="*/ 1975343 h 5318539"/>
              <a:gd name="connsiteX6" fmla="*/ 6858001 w 6858001"/>
              <a:gd name="connsiteY6" fmla="*/ 1968633 h 5318539"/>
              <a:gd name="connsiteX7" fmla="*/ 6858001 w 6858001"/>
              <a:gd name="connsiteY7" fmla="*/ 1273387 h 5318539"/>
              <a:gd name="connsiteX8" fmla="*/ 6858000 w 6858001"/>
              <a:gd name="connsiteY8" fmla="*/ 1273387 h 5318539"/>
              <a:gd name="connsiteX9" fmla="*/ 6858000 w 6858001"/>
              <a:gd name="connsiteY9" fmla="*/ 701956 h 5318539"/>
              <a:gd name="connsiteX10" fmla="*/ 6858000 w 6858001"/>
              <a:gd name="connsiteY10" fmla="*/ 695246 h 5318539"/>
              <a:gd name="connsiteX11" fmla="*/ 6858000 w 6858001"/>
              <a:gd name="connsiteY11" fmla="*/ 0 h 5318539"/>
              <a:gd name="connsiteX12" fmla="*/ 0 w 6858001"/>
              <a:gd name="connsiteY12" fmla="*/ 922089 h 5318539"/>
              <a:gd name="connsiteX13" fmla="*/ 0 w 6858001"/>
              <a:gd name="connsiteY13" fmla="*/ 1617335 h 5318539"/>
              <a:gd name="connsiteX14" fmla="*/ 0 w 6858001"/>
              <a:gd name="connsiteY14" fmla="*/ 1624045 h 5318539"/>
              <a:gd name="connsiteX15" fmla="*/ 0 w 6858001"/>
              <a:gd name="connsiteY15" fmla="*/ 1978237 h 5318539"/>
              <a:gd name="connsiteX16" fmla="*/ 0 w 6858001"/>
              <a:gd name="connsiteY16" fmla="*/ 2319291 h 5318539"/>
              <a:gd name="connsiteX17" fmla="*/ 0 w 6858001"/>
              <a:gd name="connsiteY17" fmla="*/ 2673483 h 5318539"/>
              <a:gd name="connsiteX18" fmla="*/ 0 w 6858001"/>
              <a:gd name="connsiteY18" fmla="*/ 2680193 h 5318539"/>
              <a:gd name="connsiteX19" fmla="*/ 0 w 6858001"/>
              <a:gd name="connsiteY19" fmla="*/ 3375439 h 5318539"/>
              <a:gd name="connsiteX20" fmla="*/ 3 w 6858001"/>
              <a:gd name="connsiteY20" fmla="*/ 3375439 h 5318539"/>
              <a:gd name="connsiteX21" fmla="*/ 3 w 6858001"/>
              <a:gd name="connsiteY21" fmla="*/ 3921337 h 5318539"/>
              <a:gd name="connsiteX22" fmla="*/ 3 w 6858001"/>
              <a:gd name="connsiteY22" fmla="*/ 4616583 h 5318539"/>
              <a:gd name="connsiteX23" fmla="*/ 3 w 6858001"/>
              <a:gd name="connsiteY23" fmla="*/ 4623293 h 5318539"/>
              <a:gd name="connsiteX24" fmla="*/ 3 w 6858001"/>
              <a:gd name="connsiteY24" fmla="*/ 5318539 h 53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8001" h="5318539">
                <a:moveTo>
                  <a:pt x="6858001" y="5318539"/>
                </a:moveTo>
                <a:lnTo>
                  <a:pt x="6858001" y="4623293"/>
                </a:lnTo>
                <a:lnTo>
                  <a:pt x="6858001" y="4616583"/>
                </a:lnTo>
                <a:lnTo>
                  <a:pt x="6858001" y="3921337"/>
                </a:lnTo>
                <a:lnTo>
                  <a:pt x="6858001" y="2670589"/>
                </a:lnTo>
                <a:lnTo>
                  <a:pt x="6858001" y="1975343"/>
                </a:lnTo>
                <a:lnTo>
                  <a:pt x="6858001" y="1968633"/>
                </a:lnTo>
                <a:lnTo>
                  <a:pt x="6858001" y="1273387"/>
                </a:lnTo>
                <a:lnTo>
                  <a:pt x="6858000" y="1273387"/>
                </a:lnTo>
                <a:lnTo>
                  <a:pt x="6858000" y="701956"/>
                </a:lnTo>
                <a:lnTo>
                  <a:pt x="6858000" y="695246"/>
                </a:lnTo>
                <a:lnTo>
                  <a:pt x="6858000" y="0"/>
                </a:lnTo>
                <a:lnTo>
                  <a:pt x="0" y="922089"/>
                </a:lnTo>
                <a:lnTo>
                  <a:pt x="0" y="1617335"/>
                </a:lnTo>
                <a:lnTo>
                  <a:pt x="0" y="1624045"/>
                </a:lnTo>
                <a:lnTo>
                  <a:pt x="0" y="1978237"/>
                </a:lnTo>
                <a:lnTo>
                  <a:pt x="0" y="2319291"/>
                </a:lnTo>
                <a:lnTo>
                  <a:pt x="0" y="2673483"/>
                </a:lnTo>
                <a:lnTo>
                  <a:pt x="0" y="2680193"/>
                </a:lnTo>
                <a:lnTo>
                  <a:pt x="0" y="3375439"/>
                </a:lnTo>
                <a:lnTo>
                  <a:pt x="3" y="3375439"/>
                </a:lnTo>
                <a:lnTo>
                  <a:pt x="3" y="3921337"/>
                </a:lnTo>
                <a:lnTo>
                  <a:pt x="3" y="4616583"/>
                </a:lnTo>
                <a:lnTo>
                  <a:pt x="3" y="4623293"/>
                </a:lnTo>
                <a:lnTo>
                  <a:pt x="3" y="531853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en-US" dirty="0">
                <a:solidFill>
                  <a:prstClr val="white">
                    <a:alpha val="44000"/>
                  </a:prstClr>
                </a:solidFill>
              </a:rPr>
              <a:t>m</a:t>
            </a:r>
          </a:p>
        </p:txBody>
      </p:sp>
      <p:sp>
        <p:nvSpPr>
          <p:cNvPr id="8" name="Page Number - White">
            <a:extLst>
              <a:ext uri="{FF2B5EF4-FFF2-40B4-BE49-F238E27FC236}">
                <a16:creationId xmlns:a16="http://schemas.microsoft.com/office/drawing/2014/main" id="{5ADD365A-4846-E44E-A707-B9535D16A8D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prstClr val="white"/>
                </a:solidFill>
              </a:rPr>
              <a:pPr eaLnBrk="0" hangingPunct="0">
                <a:spcBef>
                  <a:spcPct val="50000"/>
                </a:spcBef>
                <a:defRPr/>
              </a:pPr>
              <a:t>29</a:t>
            </a:fld>
            <a:endParaRPr lang="en-US" sz="1000" dirty="0">
              <a:solidFill>
                <a:prstClr val="white"/>
              </a:solidFill>
            </a:endParaRPr>
          </a:p>
        </p:txBody>
      </p:sp>
      <p:sp>
        <p:nvSpPr>
          <p:cNvPr id="11" name="Title 1"/>
          <p:cNvSpPr txBox="1">
            <a:spLocks/>
          </p:cNvSpPr>
          <p:nvPr/>
        </p:nvSpPr>
        <p:spPr>
          <a:xfrm>
            <a:off x="7465105" y="854715"/>
            <a:ext cx="3249668" cy="1304264"/>
          </a:xfrm>
          <a:prstGeom prst="rect">
            <a:avLst/>
          </a:prstGeom>
        </p:spPr>
        <p:txBody>
          <a:bodyPr anchor="b">
            <a:norm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6000" b="1" kern="0" dirty="0" smtClean="0">
                <a:solidFill>
                  <a:prstClr val="white"/>
                </a:solidFill>
                <a:latin typeface="Arial" charset="0"/>
                <a:ea typeface="Arial" charset="0"/>
                <a:cs typeface="Arial" charset="0"/>
              </a:rPr>
              <a:t>Learn</a:t>
            </a:r>
            <a:endParaRPr lang="en-US" sz="6000" b="1" kern="0" dirty="0">
              <a:solidFill>
                <a:prstClr val="white"/>
              </a:solidFill>
              <a:latin typeface="Arial" charset="0"/>
              <a:ea typeface="Arial" charset="0"/>
              <a:cs typeface="Arial" charset="0"/>
            </a:endParaRPr>
          </a:p>
        </p:txBody>
      </p:sp>
      <p:sp>
        <p:nvSpPr>
          <p:cNvPr id="12" name="Rectangle 11"/>
          <p:cNvSpPr/>
          <p:nvPr/>
        </p:nvSpPr>
        <p:spPr>
          <a:xfrm>
            <a:off x="7571206" y="2353779"/>
            <a:ext cx="2584862" cy="99153"/>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prstClr val="white"/>
              </a:solidFill>
            </a:endParaRPr>
          </a:p>
        </p:txBody>
      </p:sp>
      <p:sp>
        <p:nvSpPr>
          <p:cNvPr id="20" name="Title 1">
            <a:extLst>
              <a:ext uri="{FF2B5EF4-FFF2-40B4-BE49-F238E27FC236}">
                <a16:creationId xmlns:a16="http://schemas.microsoft.com/office/drawing/2014/main" id="{17B240BB-0148-1648-AF92-E0D85AB1CB63}"/>
              </a:ext>
            </a:extLst>
          </p:cNvPr>
          <p:cNvSpPr txBox="1">
            <a:spLocks/>
          </p:cNvSpPr>
          <p:nvPr/>
        </p:nvSpPr>
        <p:spPr>
          <a:xfrm>
            <a:off x="7203204" y="2748719"/>
            <a:ext cx="4349770" cy="3162279"/>
          </a:xfrm>
          <a:prstGeom prst="rect">
            <a:avLst/>
          </a:prstGeom>
        </p:spPr>
        <p:txBody>
          <a:bodyPr anchor="t">
            <a:norm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marL="560070" lvl="1" indent="-285750">
              <a:lnSpc>
                <a:spcPct val="105000"/>
              </a:lnSpc>
              <a:spcAft>
                <a:spcPts val="1200"/>
              </a:spcAft>
              <a:buFont typeface="Arial" pitchFamily="34" charset="0"/>
              <a:buChar char="•"/>
            </a:pPr>
            <a:r>
              <a:rPr lang="en-US" sz="1800" b="1" dirty="0" smtClean="0">
                <a:solidFill>
                  <a:prstClr val="white"/>
                </a:solidFill>
                <a:ea typeface="Arial" charset="0"/>
                <a:cs typeface="Arial" charset="0"/>
              </a:rPr>
              <a:t>Take free online courses</a:t>
            </a:r>
            <a:endParaRPr lang="en-US" sz="1800" dirty="0">
              <a:solidFill>
                <a:prstClr val="white"/>
              </a:solidFill>
              <a:ea typeface="Arial" charset="0"/>
              <a:cs typeface="Arial" charset="0"/>
            </a:endParaRPr>
          </a:p>
          <a:p>
            <a:pPr marL="560070" lvl="1" indent="-285750">
              <a:lnSpc>
                <a:spcPct val="105000"/>
              </a:lnSpc>
              <a:spcAft>
                <a:spcPts val="1200"/>
              </a:spcAft>
              <a:buFont typeface="Arial" pitchFamily="34" charset="0"/>
              <a:buChar char="•"/>
            </a:pPr>
            <a:r>
              <a:rPr lang="en-US" sz="1800" b="1" dirty="0" smtClean="0">
                <a:solidFill>
                  <a:prstClr val="white"/>
                </a:solidFill>
                <a:ea typeface="Arial" charset="0"/>
                <a:cs typeface="Arial" charset="0"/>
              </a:rPr>
              <a:t>Access Leadership tools and insights</a:t>
            </a:r>
            <a:endParaRPr lang="en-US" sz="1800" dirty="0">
              <a:solidFill>
                <a:prstClr val="white"/>
              </a:solidFill>
              <a:ea typeface="Arial" charset="0"/>
              <a:cs typeface="Arial" charset="0"/>
            </a:endParaRPr>
          </a:p>
          <a:p>
            <a:pPr marL="560070" lvl="1" indent="-285750">
              <a:lnSpc>
                <a:spcPct val="105000"/>
              </a:lnSpc>
              <a:spcAft>
                <a:spcPts val="1200"/>
              </a:spcAft>
              <a:buFont typeface="Arial" pitchFamily="34" charset="0"/>
              <a:buChar char="•"/>
            </a:pPr>
            <a:r>
              <a:rPr lang="en-US" sz="1800" b="1" dirty="0" smtClean="0">
                <a:solidFill>
                  <a:prstClr val="white"/>
                </a:solidFill>
                <a:ea typeface="Arial" charset="0"/>
                <a:cs typeface="Arial" charset="0"/>
              </a:rPr>
              <a:t>Encourage your personal growth</a:t>
            </a:r>
            <a:endParaRPr lang="en-US" sz="1800" dirty="0">
              <a:solidFill>
                <a:prstClr val="white"/>
              </a:solidFill>
              <a:ea typeface="Arial" charset="0"/>
              <a:cs typeface="Arial" charset="0"/>
            </a:endParaRPr>
          </a:p>
          <a:p>
            <a:pPr marL="560070" lvl="1" indent="-285750">
              <a:lnSpc>
                <a:spcPct val="105000"/>
              </a:lnSpc>
              <a:spcAft>
                <a:spcPts val="1200"/>
              </a:spcAft>
              <a:buFont typeface="Arial" pitchFamily="34" charset="0"/>
              <a:buChar char="•"/>
            </a:pPr>
            <a:r>
              <a:rPr lang="en-US" sz="1800" b="1" dirty="0" smtClean="0">
                <a:solidFill>
                  <a:prstClr val="white"/>
                </a:solidFill>
                <a:ea typeface="Arial" charset="0"/>
                <a:cs typeface="Arial" charset="0"/>
              </a:rPr>
              <a:t>Plan and report training by GLT Coordinators</a:t>
            </a:r>
            <a:endParaRPr lang="en-US" sz="1800" dirty="0">
              <a:solidFill>
                <a:prstClr val="white"/>
              </a:solidFill>
              <a:ea typeface="Arial" charset="0"/>
              <a:cs typeface="Arial" charset="0"/>
            </a:endParaRPr>
          </a:p>
        </p:txBody>
      </p:sp>
      <p:pic>
        <p:nvPicPr>
          <p:cNvPr id="10" name="Picture 9" descr="A screenshot of a computer screen&#10;&#10;Description automatically generated">
            <a:extLst>
              <a:ext uri="{FF2B5EF4-FFF2-40B4-BE49-F238E27FC236}">
                <a16:creationId xmlns:a16="http://schemas.microsoft.com/office/drawing/2014/main" id="{BC75B668-7F65-B84F-9C0E-6BE94A392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235" y="1600757"/>
            <a:ext cx="9298135" cy="3923744"/>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1123"/>
          <a:stretch/>
        </p:blipFill>
        <p:spPr>
          <a:xfrm>
            <a:off x="1115777" y="1971675"/>
            <a:ext cx="5171081" cy="2533650"/>
          </a:xfrm>
          <a:prstGeom prst="rect">
            <a:avLst/>
          </a:prstGeom>
        </p:spPr>
      </p:pic>
    </p:spTree>
    <p:extLst>
      <p:ext uri="{BB962C8B-B14F-4D97-AF65-F5344CB8AC3E}">
        <p14:creationId xmlns:p14="http://schemas.microsoft.com/office/powerpoint/2010/main" val="3547319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p:cNvSpPr txBox="1"/>
          <p:nvPr/>
        </p:nvSpPr>
        <p:spPr>
          <a:xfrm>
            <a:off x="3511550" y="2921168"/>
            <a:ext cx="5168900" cy="1015663"/>
          </a:xfrm>
          <a:prstGeom prst="rect">
            <a:avLst/>
          </a:prstGeom>
          <a:noFill/>
        </p:spPr>
        <p:txBody>
          <a:bodyPr wrap="square" rtlCol="0">
            <a:spAutoFit/>
          </a:bodyPr>
          <a:lstStyle/>
          <a:p>
            <a:pPr algn="ctr"/>
            <a:r>
              <a:rPr lang="en-US" sz="6000" b="1" dirty="0" smtClean="0">
                <a:solidFill>
                  <a:schemeClr val="bg1"/>
                </a:solidFill>
              </a:rPr>
              <a:t>REGISTRATION</a:t>
            </a:r>
            <a:endParaRPr lang="en-US" sz="6000" b="1" dirty="0">
              <a:solidFill>
                <a:schemeClr val="bg1"/>
              </a:solidFill>
            </a:endParaRPr>
          </a:p>
        </p:txBody>
      </p:sp>
    </p:spTree>
    <p:extLst>
      <p:ext uri="{BB962C8B-B14F-4D97-AF65-F5344CB8AC3E}">
        <p14:creationId xmlns:p14="http://schemas.microsoft.com/office/powerpoint/2010/main" val="837191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38100" y="-63500"/>
            <a:ext cx="12230100" cy="69215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408903" y="3386"/>
            <a:ext cx="6633497" cy="6854614"/>
          </a:xfrm>
          <a:prstGeom prst="rect">
            <a:avLst/>
          </a:prstGeom>
        </p:spPr>
      </p:pic>
      <p:sp>
        <p:nvSpPr>
          <p:cNvPr id="8" name="Pentagon 7">
            <a:extLst>
              <a:ext uri="{FF2B5EF4-FFF2-40B4-BE49-F238E27FC236}">
                <a16:creationId xmlns:a16="http://schemas.microsoft.com/office/drawing/2014/main" id="{6EDFB512-A6A6-4F4B-863F-F016B712A111}"/>
              </a:ext>
            </a:extLst>
          </p:cNvPr>
          <p:cNvSpPr/>
          <p:nvPr/>
        </p:nvSpPr>
        <p:spPr bwMode="auto">
          <a:xfrm rot="10800000" flipV="1">
            <a:off x="8581625" y="4743065"/>
            <a:ext cx="1107759"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1.</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3954321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662112" y="53230"/>
            <a:ext cx="8980488" cy="6742858"/>
          </a:xfrm>
          <a:prstGeom prst="rect">
            <a:avLst/>
          </a:prstGeom>
        </p:spPr>
      </p:pic>
      <p:sp>
        <p:nvSpPr>
          <p:cNvPr id="6" name="Pentagon 5">
            <a:extLst>
              <a:ext uri="{FF2B5EF4-FFF2-40B4-BE49-F238E27FC236}">
                <a16:creationId xmlns:a16="http://schemas.microsoft.com/office/drawing/2014/main" id="{6EDFB512-A6A6-4F4B-863F-F016B712A111}"/>
              </a:ext>
            </a:extLst>
          </p:cNvPr>
          <p:cNvSpPr/>
          <p:nvPr/>
        </p:nvSpPr>
        <p:spPr bwMode="auto">
          <a:xfrm rot="10800000" flipV="1">
            <a:off x="8487090" y="3594100"/>
            <a:ext cx="1107759"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30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2.</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74483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2501900" y="56924"/>
            <a:ext cx="7404100" cy="6691538"/>
          </a:xfrm>
          <a:prstGeom prst="rect">
            <a:avLst/>
          </a:prstGeom>
        </p:spPr>
      </p:pic>
      <p:sp>
        <p:nvSpPr>
          <p:cNvPr id="6" name="Pentagon 5">
            <a:extLst>
              <a:ext uri="{FF2B5EF4-FFF2-40B4-BE49-F238E27FC236}">
                <a16:creationId xmlns:a16="http://schemas.microsoft.com/office/drawing/2014/main" id="{6EDFB512-A6A6-4F4B-863F-F016B712A111}"/>
              </a:ext>
            </a:extLst>
          </p:cNvPr>
          <p:cNvSpPr/>
          <p:nvPr/>
        </p:nvSpPr>
        <p:spPr bwMode="auto">
          <a:xfrm rot="10800000" flipV="1">
            <a:off x="9814235" y="273180"/>
            <a:ext cx="1107759"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3</a:t>
            </a: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A.</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7" name="Pentagon 6">
            <a:extLst>
              <a:ext uri="{FF2B5EF4-FFF2-40B4-BE49-F238E27FC236}">
                <a16:creationId xmlns:a16="http://schemas.microsoft.com/office/drawing/2014/main" id="{6EDFB512-A6A6-4F4B-863F-F016B712A111}"/>
              </a:ext>
            </a:extLst>
          </p:cNvPr>
          <p:cNvSpPr/>
          <p:nvPr/>
        </p:nvSpPr>
        <p:spPr bwMode="auto">
          <a:xfrm rot="10800000" flipV="1">
            <a:off x="9757088" y="4223351"/>
            <a:ext cx="1107759"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3</a:t>
            </a: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C.</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8" name="Pentagon 7">
            <a:extLst>
              <a:ext uri="{FF2B5EF4-FFF2-40B4-BE49-F238E27FC236}">
                <a16:creationId xmlns:a16="http://schemas.microsoft.com/office/drawing/2014/main" id="{6EDFB512-A6A6-4F4B-863F-F016B712A111}"/>
              </a:ext>
            </a:extLst>
          </p:cNvPr>
          <p:cNvSpPr/>
          <p:nvPr/>
        </p:nvSpPr>
        <p:spPr bwMode="auto">
          <a:xfrm rot="10800000" flipV="1">
            <a:off x="9757088" y="1623302"/>
            <a:ext cx="1107759"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3</a:t>
            </a: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B.</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20933172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829050" y="-1"/>
            <a:ext cx="4806950" cy="6886553"/>
          </a:xfrm>
          <a:prstGeom prst="rect">
            <a:avLst/>
          </a:prstGeom>
        </p:spPr>
      </p:pic>
      <p:sp>
        <p:nvSpPr>
          <p:cNvPr id="6" name="Pentagon 5">
            <a:extLst>
              <a:ext uri="{FF2B5EF4-FFF2-40B4-BE49-F238E27FC236}">
                <a16:creationId xmlns:a16="http://schemas.microsoft.com/office/drawing/2014/main" id="{6EDFB512-A6A6-4F4B-863F-F016B712A111}"/>
              </a:ext>
            </a:extLst>
          </p:cNvPr>
          <p:cNvSpPr/>
          <p:nvPr/>
        </p:nvSpPr>
        <p:spPr bwMode="auto">
          <a:xfrm rot="10800000" flipV="1">
            <a:off x="8448989" y="3428999"/>
            <a:ext cx="1107759"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3000" b="1" dirty="0" smtClean="0">
                <a:solidFill>
                  <a:schemeClr val="bg1"/>
                </a:solidFill>
                <a:latin typeface="Arial" panose="020B0604020202020204" pitchFamily="34" charset="0"/>
                <a:ea typeface="ヒラギノ角ゴ Pro W3" pitchFamily="84" charset="-128"/>
                <a:cs typeface="Arial" panose="020B0604020202020204" pitchFamily="34" charset="0"/>
              </a:rPr>
              <a:t>4A.</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5" name="Pentagon 4">
            <a:extLst>
              <a:ext uri="{FF2B5EF4-FFF2-40B4-BE49-F238E27FC236}">
                <a16:creationId xmlns:a16="http://schemas.microsoft.com/office/drawing/2014/main" id="{6EDFB512-A6A6-4F4B-863F-F016B712A111}"/>
              </a:ext>
            </a:extLst>
          </p:cNvPr>
          <p:cNvSpPr/>
          <p:nvPr/>
        </p:nvSpPr>
        <p:spPr bwMode="auto">
          <a:xfrm rot="10800000" flipV="1">
            <a:off x="8448988" y="6527800"/>
            <a:ext cx="1107759" cy="344476"/>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3000" b="1" dirty="0" smtClean="0">
                <a:solidFill>
                  <a:schemeClr val="bg1"/>
                </a:solidFill>
                <a:latin typeface="Arial" panose="020B0604020202020204" pitchFamily="34" charset="0"/>
                <a:ea typeface="ヒラギノ角ゴ Pro W3" pitchFamily="84" charset="-128"/>
                <a:cs typeface="Arial" panose="020B0604020202020204" pitchFamily="34" charset="0"/>
              </a:rPr>
              <a:t>4B.</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2871403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464435" y="96250"/>
            <a:ext cx="7593965" cy="6761750"/>
          </a:xfrm>
          <a:prstGeom prst="rect">
            <a:avLst/>
          </a:prstGeom>
          <a:ln>
            <a:solidFill>
              <a:schemeClr val="accent1">
                <a:lumMod val="50000"/>
              </a:schemeClr>
            </a:solidFill>
          </a:ln>
        </p:spPr>
      </p:pic>
      <p:sp>
        <p:nvSpPr>
          <p:cNvPr id="6" name="Pentagon 5">
            <a:extLst>
              <a:ext uri="{FF2B5EF4-FFF2-40B4-BE49-F238E27FC236}">
                <a16:creationId xmlns:a16="http://schemas.microsoft.com/office/drawing/2014/main" id="{6EDFB512-A6A6-4F4B-863F-F016B712A111}"/>
              </a:ext>
            </a:extLst>
          </p:cNvPr>
          <p:cNvSpPr/>
          <p:nvPr/>
        </p:nvSpPr>
        <p:spPr bwMode="auto">
          <a:xfrm rot="10800000" flipV="1">
            <a:off x="9744389" y="3746499"/>
            <a:ext cx="1107759"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3000" b="1" dirty="0" smtClean="0">
                <a:solidFill>
                  <a:schemeClr val="bg1"/>
                </a:solidFill>
                <a:latin typeface="Arial" panose="020B0604020202020204" pitchFamily="34" charset="0"/>
                <a:ea typeface="ヒラギノ角ゴ Pro W3" pitchFamily="84" charset="-128"/>
                <a:cs typeface="Arial" panose="020B0604020202020204" pitchFamily="34" charset="0"/>
              </a:rPr>
              <a:t>5B.</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7" name="Pentagon 6">
            <a:extLst>
              <a:ext uri="{FF2B5EF4-FFF2-40B4-BE49-F238E27FC236}">
                <a16:creationId xmlns:a16="http://schemas.microsoft.com/office/drawing/2014/main" id="{6EDFB512-A6A6-4F4B-863F-F016B712A111}"/>
              </a:ext>
            </a:extLst>
          </p:cNvPr>
          <p:cNvSpPr/>
          <p:nvPr/>
        </p:nvSpPr>
        <p:spPr bwMode="auto">
          <a:xfrm rot="10800000" flipV="1">
            <a:off x="5261289" y="1689099"/>
            <a:ext cx="1107759"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3000" b="1" dirty="0" smtClean="0">
                <a:solidFill>
                  <a:schemeClr val="bg1"/>
                </a:solidFill>
                <a:latin typeface="Arial" panose="020B0604020202020204" pitchFamily="34" charset="0"/>
                <a:ea typeface="ヒラギノ角ゴ Pro W3" pitchFamily="84" charset="-128"/>
                <a:cs typeface="Arial" panose="020B0604020202020204" pitchFamily="34" charset="0"/>
              </a:rPr>
              <a:t>5A.</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3170376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301752EB-AE80-8F4D-88E0-BE22BB401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pic>
        <p:nvPicPr>
          <p:cNvPr id="3" name="Picture 2" descr="lionlogo_white.eps">
            <a:extLst>
              <a:ext uri="{FF2B5EF4-FFF2-40B4-BE49-F238E27FC236}">
                <a16:creationId xmlns:a16="http://schemas.microsoft.com/office/drawing/2014/main" id="{680880EC-5DBC-8E49-8E14-A3AAF6D143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4" name="Rectangle 3">
            <a:extLst>
              <a:ext uri="{FF2B5EF4-FFF2-40B4-BE49-F238E27FC236}">
                <a16:creationId xmlns:a16="http://schemas.microsoft.com/office/drawing/2014/main" id="{79490B48-3197-AF4E-896E-BA6A6DB44C34}"/>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fontAlgn="base">
              <a:spcBef>
                <a:spcPct val="0"/>
              </a:spcBef>
              <a:spcAft>
                <a:spcPct val="0"/>
              </a:spcAft>
            </a:pPr>
            <a:endParaRPr lang="en-US">
              <a:solidFill>
                <a:prstClr val="white"/>
              </a:solidFill>
            </a:endParaRPr>
          </a:p>
        </p:txBody>
      </p:sp>
      <p:sp>
        <p:nvSpPr>
          <p:cNvPr id="5" name="TextBox 4">
            <a:extLst>
              <a:ext uri="{FF2B5EF4-FFF2-40B4-BE49-F238E27FC236}">
                <a16:creationId xmlns:a16="http://schemas.microsoft.com/office/drawing/2014/main" id="{42FF50F6-683C-AE4C-85F0-44917A655518}"/>
              </a:ext>
            </a:extLst>
          </p:cNvPr>
          <p:cNvSpPr txBox="1"/>
          <p:nvPr/>
        </p:nvSpPr>
        <p:spPr>
          <a:xfrm>
            <a:off x="4404334" y="6195238"/>
            <a:ext cx="3399810" cy="338554"/>
          </a:xfrm>
          <a:prstGeom prst="rect">
            <a:avLst/>
          </a:prstGeom>
          <a:noFill/>
        </p:spPr>
        <p:txBody>
          <a:bodyPr wrap="square" rtlCol="0">
            <a:spAutoFit/>
          </a:bodyPr>
          <a:lstStyle/>
          <a:p>
            <a:pPr fontAlgn="base">
              <a:spcBef>
                <a:spcPct val="0"/>
              </a:spcBef>
              <a:spcAft>
                <a:spcPct val="0"/>
              </a:spcAft>
            </a:pPr>
            <a:r>
              <a:rPr lang="en-US" sz="1600" b="1" dirty="0">
                <a:solidFill>
                  <a:prstClr val="white"/>
                </a:solidFill>
                <a:latin typeface="Arial" pitchFamily="34" charset="0"/>
                <a:ea typeface="ヒラギノ角ゴ Pro W3" pitchFamily="125" charset="-128"/>
              </a:rPr>
              <a:t>© 2019 Lions Clubs International</a:t>
            </a:r>
          </a:p>
        </p:txBody>
      </p:sp>
      <p:sp>
        <p:nvSpPr>
          <p:cNvPr id="6" name="Text Placeholder 2">
            <a:extLst>
              <a:ext uri="{FF2B5EF4-FFF2-40B4-BE49-F238E27FC236}">
                <a16:creationId xmlns:a16="http://schemas.microsoft.com/office/drawing/2014/main" id="{7A9DF30D-558B-AD42-80E5-3389E75ACAF6}"/>
              </a:ext>
            </a:extLst>
          </p:cNvPr>
          <p:cNvSpPr txBox="1">
            <a:spLocks/>
          </p:cNvSpPr>
          <p:nvPr/>
        </p:nvSpPr>
        <p:spPr>
          <a:xfrm>
            <a:off x="3143585" y="3854311"/>
            <a:ext cx="6209629" cy="445043"/>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200" kern="0" dirty="0"/>
              <a:t>Thank you!</a:t>
            </a:r>
          </a:p>
        </p:txBody>
      </p:sp>
    </p:spTree>
    <p:extLst>
      <p:ext uri="{BB962C8B-B14F-4D97-AF65-F5344CB8AC3E}">
        <p14:creationId xmlns:p14="http://schemas.microsoft.com/office/powerpoint/2010/main" val="3417503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0" y="1322173"/>
            <a:ext cx="12192000" cy="5535827"/>
          </a:xfrm>
          <a:prstGeom prst="rect">
            <a:avLst/>
          </a:prstGeom>
        </p:spPr>
      </p:pic>
      <p:sp>
        <p:nvSpPr>
          <p:cNvPr id="7" name="Pentagon 6">
            <a:extLst>
              <a:ext uri="{FF2B5EF4-FFF2-40B4-BE49-F238E27FC236}">
                <a16:creationId xmlns:a16="http://schemas.microsoft.com/office/drawing/2014/main" id="{C3AF014A-A828-8A4D-9636-3882F1ADC67C}"/>
              </a:ext>
            </a:extLst>
          </p:cNvPr>
          <p:cNvSpPr/>
          <p:nvPr/>
        </p:nvSpPr>
        <p:spPr bwMode="auto">
          <a:xfrm rot="5400000" flipV="1">
            <a:off x="7669743" y="686324"/>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cene3d>
              <a:camera prst="orthographicFront">
                <a:rot lat="0" lon="0" rev="16200000"/>
              </a:camera>
              <a:lightRig rig="threePt" dir="t"/>
            </a:scene3d>
          </a:bodyPr>
          <a:lstStyle/>
          <a:p>
            <a:pPr marL="609600" marR="0" indent="-609600" algn="ctr" defTabSz="914400" rtl="0" eaLnBrk="1" fontAlgn="base" latinLnBrk="0" hangingPunct="1">
              <a:spcAft>
                <a:spcPct val="0"/>
              </a:spcAft>
              <a:buClrTx/>
              <a:buSzTx/>
              <a:buFont typeface="Helvetica" pitchFamily="84" charset="0"/>
              <a:buNone/>
              <a:tabLst/>
            </a:pP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1.</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6044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172736" y="0"/>
            <a:ext cx="6066513" cy="6873389"/>
          </a:xfrm>
          <a:prstGeom prst="rect">
            <a:avLst/>
          </a:prstGeom>
        </p:spPr>
      </p:pic>
      <p:sp>
        <p:nvSpPr>
          <p:cNvPr id="6" name="Pentagon 5">
            <a:extLst>
              <a:ext uri="{FF2B5EF4-FFF2-40B4-BE49-F238E27FC236}">
                <a16:creationId xmlns:a16="http://schemas.microsoft.com/office/drawing/2014/main" id="{6EDFB512-A6A6-4F4B-863F-F016B712A111}"/>
              </a:ext>
            </a:extLst>
          </p:cNvPr>
          <p:cNvSpPr/>
          <p:nvPr/>
        </p:nvSpPr>
        <p:spPr bwMode="auto">
          <a:xfrm rot="10800000" flipV="1">
            <a:off x="8131489" y="3178276"/>
            <a:ext cx="1107759"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2</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1900910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754820" y="-23813"/>
            <a:ext cx="4698617" cy="6881813"/>
          </a:xfrm>
          <a:prstGeom prst="rect">
            <a:avLst/>
          </a:prstGeom>
        </p:spPr>
      </p:pic>
      <p:sp>
        <p:nvSpPr>
          <p:cNvPr id="7" name="Pentagon 6">
            <a:extLst>
              <a:ext uri="{FF2B5EF4-FFF2-40B4-BE49-F238E27FC236}">
                <a16:creationId xmlns:a16="http://schemas.microsoft.com/office/drawing/2014/main" id="{36D529E1-F9F2-6844-8DF2-46FBBA97A04C}"/>
              </a:ext>
            </a:extLst>
          </p:cNvPr>
          <p:cNvSpPr/>
          <p:nvPr/>
        </p:nvSpPr>
        <p:spPr bwMode="auto">
          <a:xfrm rot="10800000" flipH="1" flipV="1">
            <a:off x="3619500" y="1090884"/>
            <a:ext cx="100294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3</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4140910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0"/>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4108309" y="-38100"/>
            <a:ext cx="3997465" cy="6896100"/>
          </a:xfrm>
          <a:prstGeom prst="rect">
            <a:avLst/>
          </a:prstGeom>
        </p:spPr>
      </p:pic>
      <p:sp>
        <p:nvSpPr>
          <p:cNvPr id="7" name="Pentagon 6">
            <a:extLst>
              <a:ext uri="{FF2B5EF4-FFF2-40B4-BE49-F238E27FC236}">
                <a16:creationId xmlns:a16="http://schemas.microsoft.com/office/drawing/2014/main" id="{36D529E1-F9F2-6844-8DF2-46FBBA97A04C}"/>
              </a:ext>
            </a:extLst>
          </p:cNvPr>
          <p:cNvSpPr/>
          <p:nvPr/>
        </p:nvSpPr>
        <p:spPr bwMode="auto">
          <a:xfrm rot="10800000" flipH="1" flipV="1">
            <a:off x="3162497" y="1276770"/>
            <a:ext cx="100294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4</a:t>
            </a: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A</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6" name="Rectangle 5">
            <a:extLst>
              <a:ext uri="{FF2B5EF4-FFF2-40B4-BE49-F238E27FC236}">
                <a16:creationId xmlns:a16="http://schemas.microsoft.com/office/drawing/2014/main" id="{3C692D9C-7550-9D4F-88ED-0B225E0620D2}"/>
              </a:ext>
            </a:extLst>
          </p:cNvPr>
          <p:cNvSpPr/>
          <p:nvPr/>
        </p:nvSpPr>
        <p:spPr>
          <a:xfrm>
            <a:off x="4222571" y="1209725"/>
            <a:ext cx="3746858" cy="5102175"/>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Pentagon 7">
            <a:extLst>
              <a:ext uri="{FF2B5EF4-FFF2-40B4-BE49-F238E27FC236}">
                <a16:creationId xmlns:a16="http://schemas.microsoft.com/office/drawing/2014/main" id="{6EDFB512-A6A6-4F4B-863F-F016B712A111}"/>
              </a:ext>
            </a:extLst>
          </p:cNvPr>
          <p:cNvSpPr/>
          <p:nvPr/>
        </p:nvSpPr>
        <p:spPr bwMode="auto">
          <a:xfrm rot="10800000" flipV="1">
            <a:off x="7969428" y="6291049"/>
            <a:ext cx="1082157"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4</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B</a:t>
            </a:r>
            <a:r>
              <a:rPr kumimoji="0" lang="en-US" sz="24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3058038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38025"/>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3663969" y="1777889"/>
            <a:ext cx="5480032" cy="2933885"/>
          </a:xfrm>
          <a:prstGeom prst="rect">
            <a:avLst/>
          </a:prstGeom>
        </p:spPr>
      </p:pic>
      <p:sp>
        <p:nvSpPr>
          <p:cNvPr id="7" name="Pentagon 6">
            <a:extLst>
              <a:ext uri="{FF2B5EF4-FFF2-40B4-BE49-F238E27FC236}">
                <a16:creationId xmlns:a16="http://schemas.microsoft.com/office/drawing/2014/main" id="{36D529E1-F9F2-6844-8DF2-46FBBA97A04C}"/>
              </a:ext>
            </a:extLst>
          </p:cNvPr>
          <p:cNvSpPr/>
          <p:nvPr/>
        </p:nvSpPr>
        <p:spPr bwMode="auto">
          <a:xfrm rot="10800000" flipH="1" flipV="1">
            <a:off x="2870397" y="3384970"/>
            <a:ext cx="100294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5</a:t>
            </a: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A</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6" name="Rectangle 5">
            <a:extLst>
              <a:ext uri="{FF2B5EF4-FFF2-40B4-BE49-F238E27FC236}">
                <a16:creationId xmlns:a16="http://schemas.microsoft.com/office/drawing/2014/main" id="{3C692D9C-7550-9D4F-88ED-0B225E0620D2}"/>
              </a:ext>
            </a:extLst>
          </p:cNvPr>
          <p:cNvSpPr/>
          <p:nvPr/>
        </p:nvSpPr>
        <p:spPr>
          <a:xfrm>
            <a:off x="3873340" y="3005190"/>
            <a:ext cx="5169060" cy="972144"/>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Pentagon 9">
            <a:extLst>
              <a:ext uri="{FF2B5EF4-FFF2-40B4-BE49-F238E27FC236}">
                <a16:creationId xmlns:a16="http://schemas.microsoft.com/office/drawing/2014/main" id="{7E9E8283-AAD3-6C44-8B2E-D6F9B84CEEA9}"/>
              </a:ext>
            </a:extLst>
          </p:cNvPr>
          <p:cNvSpPr/>
          <p:nvPr/>
        </p:nvSpPr>
        <p:spPr bwMode="auto">
          <a:xfrm rot="16200000" flipV="1">
            <a:off x="4809744" y="4604052"/>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cene3d>
              <a:camera prst="orthographicFront">
                <a:rot lat="0" lon="0" rev="5400000"/>
              </a:camera>
              <a:lightRig rig="threePt" dir="t"/>
            </a:scene3d>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5</a:t>
            </a: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B</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3922935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D63622-ADF0-9845-964C-00E6AC6421EB}"/>
              </a:ext>
            </a:extLst>
          </p:cNvPr>
          <p:cNvSpPr/>
          <p:nvPr/>
        </p:nvSpPr>
        <p:spPr>
          <a:xfrm>
            <a:off x="0" y="-38025"/>
            <a:ext cx="12192000" cy="6858000"/>
          </a:xfrm>
          <a:prstGeom prst="rect">
            <a:avLst/>
          </a:prstGeom>
          <a:solidFill>
            <a:srgbClr val="0D224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3371868" y="749300"/>
            <a:ext cx="5430110" cy="4749800"/>
          </a:xfrm>
          <a:prstGeom prst="rect">
            <a:avLst/>
          </a:prstGeom>
        </p:spPr>
      </p:pic>
      <p:sp>
        <p:nvSpPr>
          <p:cNvPr id="7" name="Pentagon 6">
            <a:extLst>
              <a:ext uri="{FF2B5EF4-FFF2-40B4-BE49-F238E27FC236}">
                <a16:creationId xmlns:a16="http://schemas.microsoft.com/office/drawing/2014/main" id="{36D529E1-F9F2-6844-8DF2-46FBBA97A04C}"/>
              </a:ext>
            </a:extLst>
          </p:cNvPr>
          <p:cNvSpPr/>
          <p:nvPr/>
        </p:nvSpPr>
        <p:spPr bwMode="auto">
          <a:xfrm rot="10800000" flipH="1" flipV="1">
            <a:off x="2473830" y="2466113"/>
            <a:ext cx="100294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6</a:t>
            </a: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A</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
        <p:nvSpPr>
          <p:cNvPr id="6" name="Rectangle 5">
            <a:extLst>
              <a:ext uri="{FF2B5EF4-FFF2-40B4-BE49-F238E27FC236}">
                <a16:creationId xmlns:a16="http://schemas.microsoft.com/office/drawing/2014/main" id="{3C692D9C-7550-9D4F-88ED-0B225E0620D2}"/>
              </a:ext>
            </a:extLst>
          </p:cNvPr>
          <p:cNvSpPr/>
          <p:nvPr/>
        </p:nvSpPr>
        <p:spPr>
          <a:xfrm>
            <a:off x="3581679" y="2064094"/>
            <a:ext cx="5079721" cy="2253906"/>
          </a:xfrm>
          <a:prstGeom prst="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Pentagon 9">
            <a:extLst>
              <a:ext uri="{FF2B5EF4-FFF2-40B4-BE49-F238E27FC236}">
                <a16:creationId xmlns:a16="http://schemas.microsoft.com/office/drawing/2014/main" id="{7E9E8283-AAD3-6C44-8B2E-D6F9B84CEEA9}"/>
              </a:ext>
            </a:extLst>
          </p:cNvPr>
          <p:cNvSpPr/>
          <p:nvPr/>
        </p:nvSpPr>
        <p:spPr bwMode="auto">
          <a:xfrm rot="16200000" flipV="1">
            <a:off x="6333744" y="5137452"/>
            <a:ext cx="867623" cy="516835"/>
          </a:xfrm>
          <a:prstGeom prst="homePlate">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cene3d>
              <a:camera prst="orthographicFront">
                <a:rot lat="0" lon="0" rev="5400000"/>
              </a:camera>
              <a:lightRig rig="threePt" dir="t"/>
            </a:scene3d>
          </a:bodyPr>
          <a:lstStyle/>
          <a:p>
            <a:pPr marL="609600" marR="0" indent="-609600" algn="ctr" defTabSz="914400" rtl="0" eaLnBrk="1" fontAlgn="base" latinLnBrk="0" hangingPunct="1">
              <a:spcAft>
                <a:spcPct val="0"/>
              </a:spcAft>
              <a:buClrTx/>
              <a:buSzTx/>
              <a:buFont typeface="Helvetica" pitchFamily="84" charset="0"/>
              <a:buNone/>
              <a:tabLst/>
            </a:pPr>
            <a:r>
              <a:rPr lang="en-US" sz="2400" b="1" dirty="0">
                <a:solidFill>
                  <a:schemeClr val="bg1"/>
                </a:solidFill>
                <a:latin typeface="Arial" panose="020B0604020202020204" pitchFamily="34" charset="0"/>
                <a:ea typeface="ヒラギノ角ゴ Pro W3" pitchFamily="84" charset="-128"/>
                <a:cs typeface="Arial" panose="020B0604020202020204" pitchFamily="34" charset="0"/>
              </a:rPr>
              <a:t>6</a:t>
            </a:r>
            <a:r>
              <a:rPr lang="en-US" sz="2400" b="1" dirty="0" smtClean="0">
                <a:solidFill>
                  <a:schemeClr val="bg1"/>
                </a:solidFill>
                <a:latin typeface="Arial" panose="020B0604020202020204" pitchFamily="34" charset="0"/>
                <a:ea typeface="ヒラギノ角ゴ Pro W3" pitchFamily="84" charset="-128"/>
                <a:cs typeface="Arial" panose="020B0604020202020204" pitchFamily="34" charset="0"/>
              </a:rPr>
              <a:t>B</a:t>
            </a:r>
            <a:r>
              <a:rPr kumimoji="0" lang="en-US" sz="2400" b="1" u="none" strike="noStrike" cap="none" normalizeH="0" dirty="0" smtClean="0">
                <a:ln>
                  <a:noFill/>
                </a:ln>
                <a:solidFill>
                  <a:schemeClr val="bg1"/>
                </a:solidFill>
                <a:effectLst/>
                <a:latin typeface="Arial" panose="020B0604020202020204" pitchFamily="34" charset="0"/>
                <a:ea typeface="ヒラギノ角ゴ Pro W3" pitchFamily="84" charset="-128"/>
                <a:cs typeface="Arial" panose="020B0604020202020204" pitchFamily="34" charset="0"/>
              </a:rPr>
              <a:t>.</a:t>
            </a:r>
            <a:endParaRPr kumimoji="0" lang="en-US" sz="3000" b="1" u="none" strike="noStrike" cap="none" normalizeH="0" dirty="0">
              <a:ln>
                <a:noFill/>
              </a:ln>
              <a:solidFill>
                <a:schemeClr val="bg1"/>
              </a:solidFill>
              <a:effectLst/>
              <a:latin typeface="Arial" panose="020B0604020202020204" pitchFamily="34" charset="0"/>
              <a:ea typeface="ヒラギノ角ゴ Pro W3" pitchFamily="84" charset="-128"/>
              <a:cs typeface="Arial" panose="020B0604020202020204" pitchFamily="34" charset="0"/>
            </a:endParaRPr>
          </a:p>
        </p:txBody>
      </p:sp>
    </p:spTree>
    <p:extLst>
      <p:ext uri="{BB962C8B-B14F-4D97-AF65-F5344CB8AC3E}">
        <p14:creationId xmlns:p14="http://schemas.microsoft.com/office/powerpoint/2010/main" val="2501446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3327</TotalTime>
  <Words>1413</Words>
  <Application>Microsoft Office PowerPoint</Application>
  <PresentationFormat>Widescreen</PresentationFormat>
  <Paragraphs>184</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Helvetica</vt:lpstr>
      <vt:lpstr>ヒラギノ角ゴ Pro W3</vt:lpstr>
      <vt:lpstr>MASTER SLIDE -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Lynch, Jason</dc:creator>
  <cp:lastModifiedBy>Huskey, Elizabeth</cp:lastModifiedBy>
  <cp:revision>266</cp:revision>
  <cp:lastPrinted>2019-06-19T16:24:35Z</cp:lastPrinted>
  <dcterms:created xsi:type="dcterms:W3CDTF">2018-11-12T16:45:52Z</dcterms:created>
  <dcterms:modified xsi:type="dcterms:W3CDTF">2020-01-10T17:38:46Z</dcterms:modified>
</cp:coreProperties>
</file>